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1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63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85" r:id="rId21"/>
    <p:sldId id="274" r:id="rId22"/>
    <p:sldId id="275" r:id="rId23"/>
    <p:sldId id="280" r:id="rId24"/>
    <p:sldId id="276" r:id="rId25"/>
    <p:sldId id="279" r:id="rId26"/>
    <p:sldId id="281" r:id="rId27"/>
    <p:sldId id="277" r:id="rId28"/>
    <p:sldId id="282" r:id="rId29"/>
    <p:sldId id="283" r:id="rId3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11" d="100"/>
          <a:sy n="111" d="100"/>
        </p:scale>
        <p:origin x="-96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ג'/ניסן/תשע"ג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avram.com/convergence-of-mean-fitnes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/>
              <a:t>The 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4318248"/>
            <a:ext cx="6400800" cy="249512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Deterministic model</a:t>
            </a:r>
            <a:endParaRPr lang="he-I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Constant environment</a:t>
            </a:r>
          </a:p>
          <a:p>
            <a:pPr algn="l" rtl="0"/>
            <a:r>
              <a:rPr lang="en-US" sz="2800" dirty="0" smtClean="0"/>
              <a:t>Infinite homogenous populations</a:t>
            </a:r>
          </a:p>
          <a:p>
            <a:pPr algn="l" rtl="0"/>
            <a:r>
              <a:rPr lang="en-US" sz="2800" dirty="0" smtClean="0"/>
              <a:t>Steady state analysis</a:t>
            </a:r>
          </a:p>
          <a:p>
            <a:pPr algn="l" rtl="0"/>
            <a:r>
              <a:rPr lang="en-US" sz="2800" dirty="0" smtClean="0"/>
              <a:t>General solution</a:t>
            </a:r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Stochastic model</a:t>
            </a:r>
            <a:endParaRPr lang="he-IL" sz="28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800" dirty="0"/>
              <a:t>Changing environment</a:t>
            </a:r>
          </a:p>
          <a:p>
            <a:pPr algn="l" rtl="0"/>
            <a:r>
              <a:rPr lang="en-US" sz="2800" dirty="0"/>
              <a:t>Finite populations</a:t>
            </a:r>
          </a:p>
          <a:p>
            <a:pPr algn="l" rtl="0"/>
            <a:r>
              <a:rPr lang="en-US" sz="2800" dirty="0"/>
              <a:t>Competitions between mutational </a:t>
            </a:r>
            <a:r>
              <a:rPr lang="en-US" sz="2800" dirty="0" smtClean="0"/>
              <a:t>strategies</a:t>
            </a:r>
          </a:p>
          <a:p>
            <a:pPr algn="l" rtl="0"/>
            <a:r>
              <a:rPr lang="en-US" sz="2800" dirty="0" smtClean="0"/>
              <a:t>Fixation and extinction</a:t>
            </a:r>
          </a:p>
          <a:p>
            <a:pPr algn="l" rtl="0"/>
            <a:r>
              <a:rPr lang="en-US" sz="2800" dirty="0" smtClean="0"/>
              <a:t>Simulations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4394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Deterministic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Constant environment, steady state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Increasing </a:t>
                </a:r>
                <a:r>
                  <a:rPr lang="en-US" sz="2800" b="1" dirty="0"/>
                  <a:t>the mutation </a:t>
                </a:r>
                <a:r>
                  <a:rPr lang="en-US" sz="2800" b="1" dirty="0" smtClean="0"/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/>
                  <a:t>of individuals with x harmful alleles </a:t>
                </a:r>
                <a:r>
                  <a:rPr lang="en-US" sz="2800" b="1" dirty="0"/>
                  <a:t>increases the population mean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if and only </a:t>
                </a:r>
                <a:r>
                  <a:rPr lang="en-US" sz="2800" b="1" dirty="0"/>
                  <a:t>if</a:t>
                </a:r>
                <a:r>
                  <a:rPr lang="en-US" sz="2800" dirty="0"/>
                  <a:t> the </a:t>
                </a:r>
                <a:r>
                  <a:rPr lang="en-US" sz="2800" b="1" dirty="0" smtClean="0"/>
                  <a:t>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x harmful alleles </a:t>
                </a:r>
                <a:r>
                  <a:rPr lang="en-US" sz="2800" b="1" dirty="0"/>
                  <a:t>is lower than</a:t>
                </a:r>
                <a:r>
                  <a:rPr lang="en-US" sz="2800" dirty="0"/>
                  <a:t> the population </a:t>
                </a:r>
                <a:r>
                  <a:rPr lang="en-US" sz="2800" b="1" dirty="0"/>
                  <a:t>mean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fitness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50" r="-1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23/9/2012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Results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547664" y="2060848"/>
            <a:ext cx="618288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Changing environment, competitions</a:t>
            </a:r>
          </a:p>
          <a:p>
            <a:pPr marL="0" indent="0" algn="l" rtl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996952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Competitions Summary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2800" dirty="0" smtClean="0"/>
              <a:t>Stress-induced mutation rate favored by selection over constant mutation rate</a:t>
            </a:r>
            <a:endParaRPr lang="en-US" dirty="0" smtClean="0"/>
          </a:p>
          <a:p>
            <a:pPr algn="l" rtl="0"/>
            <a:r>
              <a:rPr lang="en-US" sz="2800" dirty="0" smtClean="0"/>
              <a:t>Both in changing and constant environments</a:t>
            </a:r>
          </a:p>
          <a:p>
            <a:pPr algn="l" rtl="0"/>
            <a:endParaRPr lang="en-US" sz="2800" dirty="0"/>
          </a:p>
          <a:p>
            <a:pPr marL="0" indent="0" algn="l" rtl="0">
              <a:buNone/>
            </a:pPr>
            <a:r>
              <a:rPr lang="en-US" sz="3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Caveats</a:t>
            </a:r>
          </a:p>
          <a:p>
            <a:pPr algn="l" rtl="0"/>
            <a:r>
              <a:rPr lang="en-US" sz="2800" dirty="0" smtClean="0"/>
              <a:t>No recombination or sex</a:t>
            </a:r>
          </a:p>
          <a:p>
            <a:pPr algn="l" rtl="0"/>
            <a:r>
              <a:rPr lang="en-US" sz="2800" dirty="0" smtClean="0"/>
              <a:t>Simple smooth fitness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5508104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</a:t>
            </a:r>
            <a:r>
              <a:rPr lang="en-US" i="1" dirty="0"/>
              <a:t>Evolution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1214983" y="1700808"/>
            <a:ext cx="66693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/>
          <a:stretch/>
        </p:blipFill>
        <p:spPr bwMode="auto">
          <a:xfrm>
            <a:off x="1365130" y="1484784"/>
            <a:ext cx="651923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1988840"/>
            <a:ext cx="3744416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52592" y="2141240"/>
            <a:ext cx="0" cy="3744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55776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7624" y="1662112"/>
            <a:ext cx="682641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 bwMode="auto">
          <a:xfrm>
            <a:off x="1386707" y="1662112"/>
            <a:ext cx="64282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932040" y="2636912"/>
            <a:ext cx="100811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83768" y="4182112"/>
            <a:ext cx="1872208" cy="198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55976" y="4182112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55976" y="3677976"/>
            <a:ext cx="432048" cy="4742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43737" y="3677976"/>
            <a:ext cx="576064" cy="551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1920" y="3648069"/>
            <a:ext cx="504056" cy="50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12399" y="3068960"/>
            <a:ext cx="475625" cy="513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4128" y="5085184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259632" y="2564904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62" y="1412776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" y="3198713"/>
            <a:ext cx="44386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08104" y="2132856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232,663 generations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899592" y="544522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13,449 generations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209945" y="548680"/>
            <a:ext cx="9037215" cy="68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Crossing the adaptive valley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648" y="1828302"/>
            <a:ext cx="13185" cy="57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7396" y="256490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9792" y="2012968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Selection</a:t>
            </a:r>
            <a:endParaRPr lang="he-IL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03648" y="2588633"/>
            <a:ext cx="26642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/>
              <a:t>Mutation</a:t>
            </a:r>
            <a:endParaRPr lang="he-IL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1938787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4" name="TextBox 33"/>
          <p:cNvSpPr txBox="1"/>
          <p:nvPr/>
        </p:nvSpPr>
        <p:spPr>
          <a:xfrm>
            <a:off x="4780129" y="2715213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5262206" y="1619508"/>
            <a:ext cx="50405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AB</a:t>
            </a:r>
            <a:endParaRPr lang="he-IL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24" y="2708920"/>
            <a:ext cx="5040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 err="1" smtClean="0"/>
              <a:t>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3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2771" y="4630136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2" y="41492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1" y="2808312"/>
            <a:ext cx="1476793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7052772" y="1080120"/>
            <a:ext cx="187893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2203703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978113" y="4149240"/>
            <a:ext cx="117048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716016" y="3212976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/>
              <a:t>The Department of Molecular Biology and Ecology in Plants</a:t>
            </a:r>
            <a:endParaRPr lang="he-IL" sz="2000" dirty="0"/>
          </a:p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0117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dirty="0" smtClean="0"/>
              <a:t>Presentation &amp; code available </a:t>
            </a:r>
            <a:r>
              <a:rPr lang="en-US" sz="2000" dirty="0"/>
              <a:t>online </a:t>
            </a:r>
            <a:r>
              <a:rPr lang="en-US" sz="2000" dirty="0" smtClean="0"/>
              <a:t>at:</a:t>
            </a:r>
            <a:r>
              <a:rPr lang="en-US" sz="2000" b="1" dirty="0" smtClean="0"/>
              <a:t>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4431167" y="364502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Mutation rates increased in individuals below the peaks</a:t>
            </a:r>
          </a:p>
          <a:p>
            <a:pPr algn="l" rtl="0"/>
            <a:r>
              <a:rPr lang="en-US" sz="3200" dirty="0" smtClean="0"/>
              <a:t>Increases transition from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and </a:t>
            </a:r>
            <a:r>
              <a:rPr lang="en-US" sz="3200" i="1" dirty="0" err="1" smtClean="0"/>
              <a:t>Ab</a:t>
            </a:r>
            <a:r>
              <a:rPr lang="en-US" sz="3200" dirty="0" smtClean="0"/>
              <a:t> to </a:t>
            </a:r>
            <a:r>
              <a:rPr lang="en-US" sz="3200" i="1" dirty="0" smtClean="0"/>
              <a:t>AB</a:t>
            </a:r>
          </a:p>
          <a:p>
            <a:pPr algn="l" rtl="0"/>
            <a:r>
              <a:rPr lang="en-US" sz="3200" dirty="0" smtClean="0"/>
              <a:t>Increases advantage of </a:t>
            </a:r>
            <a:r>
              <a:rPr lang="en-US" sz="3200" i="1" dirty="0" smtClean="0"/>
              <a:t>AB </a:t>
            </a:r>
            <a:endParaRPr lang="he-IL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5148064" y="4725144"/>
            <a:ext cx="3312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72514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4355812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Low mutation rate</a:t>
            </a:r>
            <a:endParaRPr lang="he-IL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87860"/>
            <a:ext cx="29523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b="1" dirty="0" smtClean="0"/>
              <a:t>High mutation rate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Mutational load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Increased mutation rates cause mutation loads</a:t>
                </a:r>
              </a:p>
              <a:p>
                <a:pPr algn="l" rtl="0"/>
                <a:r>
                  <a:rPr lang="en-US" dirty="0" smtClean="0"/>
                  <a:t>Expected mean fitness at generation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with mutation rate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selection coefficient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:</a:t>
                </a:r>
                <a:endParaRPr lang="en-US" i="1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b="0" i="1" dirty="0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3600" b="0" i="1" dirty="0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groupChr>
                        <m:groupChrPr>
                          <m:chr m:val="→"/>
                          <m:pos m:val="top"/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3600" b="0" i="1" dirty="0" smtClean="0">
                              <a:latin typeface="Cambria Math"/>
                            </a:rPr>
                            <m:t>𝑔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→∞</m:t>
                          </m:r>
                        </m:e>
                      </m:groupChr>
                      <m:sSup>
                        <m:sSup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sz="3600" b="0" i="1" dirty="0" smtClean="0">
                              <a:latin typeface="Cambria Math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 r="-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099366" y="6381328"/>
            <a:ext cx="694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Gordo &amp; </a:t>
            </a:r>
            <a:r>
              <a:rPr lang="en-US" dirty="0" err="1" smtClean="0"/>
              <a:t>Dionisio</a:t>
            </a:r>
            <a:r>
              <a:rPr lang="en-US" dirty="0" smtClean="0"/>
              <a:t> 2005, </a:t>
            </a:r>
            <a:r>
              <a:rPr lang="en-US" dirty="0">
                <a:hlinkClick r:id="rId3"/>
              </a:rPr>
              <a:t>Blog post</a:t>
            </a:r>
            <a:endParaRPr lang="he-IL" dirty="0"/>
          </a:p>
          <a:p>
            <a:endParaRPr lang="he-IL" dirty="0"/>
          </a:p>
        </p:txBody>
      </p:sp>
      <p:sp>
        <p:nvSpPr>
          <p:cNvPr id="10" name="AutoShape 2" descr="data:image/png;base64,iVBORw0KGgoAAAANSUhEUgAABCUAAAEUCAYAAAAcFow9AAAABHNCSVQICAgIfAhkiAAAAAlwSFlzAAALEgAACxIB0t1+/AAAIABJREFUeJzs3XlYVOX7x/H3uKEpCoo7ouCCopjiAhYq+S01W01LMS23Mvc0y2zVfpXZ5lampWalqJVl7vu+AO6i4o67paACLgji+f0xOYkCsgzM4Hxe13UumDNnnrkflHuGe57FZBiGgYiIiIiIiIhILstn6wBERERERERExDGpKCEiIiIiIiIiNqGihIiIiIiIiIjYhIoSIiIiIiIiImITKkqIiIiIiIiIiE2oKCEiIiIiIiIiNqGihDiEyZMnU716dcqXL8/AgQNJTk5O89pXX32VmjVrkj9/fn766adcjFJE5P6Smdx76NAhmjVrhqurK82bN+fw4cOW+/bs2UOrVq0oXbo0+fLprYuISFqslXfv1dY333xDw4YNKVy4MN26dcux/ohj0Cu73PfWrVvH0KFD+eijj1iwYAGrV6/m008/TfP6evXqMWHCBPz8/DCZTLkYqYjI/SMzudcwDNq0aYOPjw979uyhVq1atGnTBsMwAChUqBAdO3ZkypQpudkFEZE8xZp5915tVaxYkffff5/u3bvnSt/kPmeI5AGTJ082AgICjOLFixve3t7GypUrM/zYl19+2ejZs6fldkhIiOHh4XHPxwUGBho//fRTluIVEbkf5FbuXb16teHk5GQkJycbhmEYycnJRpEiRYxVq1aluO7QoUOGyWTKQk9ERPIGW+fd1atXZ6qt9957z+jatWuGYxRJjUZKiN2Ljo5m+PDh/Pzzz8TGxrJs2TKqVKlCSEgIrq6uaR6nTp0C4ODBg/j6+lraq1OnDidPniQhIcFWXRIRsXu5mXsPHDiAj4+PZWpGvnz58PHxYf/+/bnTWRERO2BPeTejbRn/jqwQyY4Ctg5A5F5MJhPXrl3j4MGDVKlSBQ8PDwC8vLzo1KnTPR8fExODp6en5baXl5flfMWKFXMmaBGRPC43c29MTAxVqlRJcc7Ly4sLFy5ksxciInmHPeTdmJiYTLWlqc5iDRopIXavVKlS/PLLL4wePZry5cvz+uuvc/78+Uw9/ujRo5bbt74vVaqU1WMVEblf5GbuLVWqFFFRUSnOHTlyRHlaRByKPeXdjLalkRJiDSpKSJ7w+OOPs2LFCvbt20dUVBSff/45ISEhODs7p3oUL17cMpTN29ubiIgIS1sRERF4eHhQuHBhW3VHRCRPyK3c6+3tTWRkpGVl9+TkZCIjI6lZs2budFRExE7YS97NaFsaKSHWoKKE2L2DBw+yatUqrl+/TqFChXBycsLZ2ZlOnToRHx+f6hEXF4e7uzsA3bt3Z+7cucyePZutW7fy2Wef0bNnzzSfLykpiYSEBG7evEliYiIJCQmqAouIw8nN3BsUFISHhwf9+vXj5MmT9O3bF3d3d4KCgizXJCQkkJiYCMD169e5fv16jv8MRERykz3l3Xu1lZycTEJCAjdu3CA5OZnr16+nu/2oSLpsvNCmyD3t3r3baNy4seHs7GxUrVrVeOWVV4y4uLhMtfHDDz8Y1apVM8qVK2cMGDDAstKwYRjG448/bowcOdJyu3nz5obJZDLy5ctnmEwmw2QyGWvXrrVaf0RE8oLczr2HDh0ymjVrZpQoUcJo1qyZcfjwYct9UVFRlnx8Kzd7enpmv5MiInbEnvLuvdr68MMPLXn51jFixIgs9lwcnckw9BGwiIiIiIiIiOS+dKdvdO/enbJly6bYDuZOw4YNw8vLiwYNGqTYumvdunXUqlWL6tWrM378eMv54cOH4+7uTv369alfvz5LliyxQjdERO5fysUiIralPCwiknPSLUp069Yt3QQZHh7O+vXr2bp1K0OGDGHIkCGW+wYOHMikSZNYsWIF3377rWV7GZPJxODBg9mxYwc7duygdevWVuqKiMj9SblYRMS2lIdFRHJOukWJpk2b4urqmub9YWFhtG/fnpIlSxIcHExkZCQAsbGxADRr1ozKlSvTsmVLQkNDLY/TjBERkYxTLhYRsS3lYRGRnJOt3TfCw8Px8fGx3C5dujRHjhxhy5YtKbbx8vHxSZGAx48fT0BAAKNGjSI+Pj47IYiIODzlYhER21IeFhHJugLZebBhGHdVeO+1V23v3r354IMPiIuL480332TSpEkphrhlpi0REVuxp0+3cjIXKw+LiL1ylDyckbZERGzFGrk4WyMl/P392bdvn+X2+fPn8fLyomHDhikW+Nm7dy8BAQEAlClTBpPJRIkSJejbty9//vlnus9xK8nf78eHH35o8xjUV/VVfc3YYW9yOhfb+uet/8Pqq/qqvt552Bu9J9b/Y/VVfXXEvlpLtosSc+bMISYmhpCQEGrVqgWAi4sLYF5t+NixYyxfvhx/f38Azp49C8CNGzcICQmhTZs22QlBRMThKReLiNiW8rCISNalO30jODiYtWvXEh0dTaVKlRgxYgRJSUkA9OrVi8aNGxMYGEjDhg0pWbIk06dPtzx2zJgx9OrVi6SkJAYMGICbmxsAQ4cOZefOnRQqVIhmzZrRu3fvHOyeiEjep1wsImJbysMiIjnHZFhz3IWVmUwmqw4LsWdr1qwhKCjI1mHkCvX1/uRIfXWk3ORIfXWk/8Pq6/3JkfrqSLkJHKu/jvT/WH29PzlSX62Vm1SUEBHJJEfKTY7UVxHJOxwtNzlaf0Ukb7BWbsrW7hsiIiIiIiIiuaFkyZJcvHjR1mE4HFdXVy5cuJBj7WukhIhIJjlSbnKkvopI3uFoucnR+iuSFv0u2EZaP3dr/Xtka/cNEREREREREZGsUlFCRERERERERGxCRQkRERERERERsQkVJURERERERETEJlSUEBEREREREcmifPnycfTo0RTnhg8fTpcuXTLdVlhYGA0bNqRkyZI8+eSTnD9/Ps1rr1y5QufOnSldujS+vr4sWLAgw22NHj2aqlWrUrx4cerXr88bb7xBcnJypuO1BhUlRERERERERKzIZDJl+jGXL1+mdevWtGnThp07d+Lk5ETHjh3TvH7AgAGcOHGCjRs38uqrr9KpUyeioqIy1NYzzzzD1q1biYuL488//2TNmjV8//33me+oFRSwybOKiIiIiIiI3KeyslXm77//jpubGx999BEA33zzDRUrViQqKgpPT88U1167do1Zs2axbNkyatSoQY0aNViwYAHTpk1jxIgR92zLy8srRXsFChTggQceyGJvs0cjJURERERERERyyIkTJ3B1dU3zmDVrFgAHDhzA19fX8rjy5ctTsmRJDhw4kGqb165dS3G9r68v+/fvz3BbISEhODs74+XlRevWrXn55Zet3veM0EgJERERERERyfOyMGMiVVkY5HCX26dveHh4cPHixXs+5sKFC1SpUiXFOS8vL2JiYu66NiYmBhcXF4oXL2455+npyc6dOy3336utTp060alTJ1atWkWfPn3w9PSka9euGeiddWmkhIiIiIiIiOR5hmGdI7OKFCnC5cuXU5yLj4+naNGimWqnVKlSljUhbjl69CilSpVK9dpLly4RFxeX4lo3N7dMt9WiRQv69OnDL7/8kql4rUVFCREREREREZEsatmyJevXr09xbv369bRu3RowT7VwdnZO85g5cyYA3t7eREREWNo4c+YMFy5cwNvb+67n9PDwoEiRIuzevdtyLiIigpo1awJQs2bNDLcF5p08ypcvn8WfQPaoKCEiIiIiIiKSRW3btmXKlCmsWrWKS5cu8cMPP3Dw4EFLUcLDw4P4+Pg0j+DgYADatWvHhQsXGDFiBMePH6dfv360aNHirkUuwTw6Izg4mPfee49Dhw4xfvx4QkNDLdMv7tXW5MmTOX/+PImJiSxZsoQffviBnj175s4P7A4qSoiIiIiIiIhkUceOHXnjjTf46quvqFOnDrt27WLZsmUULlw4U+0UK1aMxYsXM3/+fOrVq0diYqJlEUyATz/9lDZt2lhujxs3Dnd3d5o0acL333/PzJkzLetI3KutTZs24evrS7ly5Zg6dSqffPIJQUFB2fo5ZJXJyMpeJbnEZDJlaSsVEZGc5Ei5yZH6KiJ5h6PlJkfrr0ha9LtgG2n93K3176GREiIiIiIiIiJiEypKiIiIiIiIiIhNqCghIiIiIiIiIjahooSIiIiIiIiI2ISKEiIiIiIiIiJiEypKiIiIiIiIiIhNpFuU6N69O2XLlsXX1zfNa4YNG4aXlxcNGjRg//79lvPr1q2jVq1aVK9enfHjx1vOx8fH88wzz+Dh4cGzzz7L5cuXrdANEZH7l3KxiIiIiNyv0i1KdOvWjSVLlqR5f3h4OOvXr2fr1q0MGTKEIUOGWO4bOHAgkyZNYsWKFXz77bfExMQA8N133+Hh4cGhQ4dwd3dn4sSJVuqKiMj9SblYRERERO5X6RYlmjZtiqura5r3h4WF0b59e0qWLElwcDCRkZEAxMbGAtCsWTMqV65My5YtCQ0NBcxvnnv06IGTkxPdu3cnLCzMWn0REbkvKReLiIiIyP2qQHYeHB4eTpcuXSy3S5cuzZEjR4iKiqJmzZqW8z4+PoSGhvLEE0+wZcsWy301a9YkPDw83ecYPny45fugoCCCgoKyE7KISKatWbOGNWvW2DqMNOV0Lu7RYziVKpm/Vx4WEVuw9zwsIo4tX758HD58GC8vL8u54cOHc+TIEX755ZdMtRUWFkbfvn05evQoDz30ED/++COlS5dO9dorV67Qq1cvli5dSrly5Rg5ciRPPvkkAElJSQQHB7Nt2zaOHz/O6tWrad68eYr4PvnkEwoXLgyAyWRi9+7dVKlSJZO9z75sFSUMw8AwjBTnTCZTqtfeOn/n9fdye1FCRMQW7vxDfMSIEbYLJhU5nYsXL32fx1vlZ9QocHPLepwiIlll73lYROROab0XS8/ly5dp3bo1/fv3p2fPngwaNIiOHTuycuXKVK8fMGAAJ06cYOPGjSxdupROnTqxa9cuPD09AfNo2UGDBvH888/fFY/JZCI4OJiff/45852zsmztvuHv78++ffsst8+fP4+XlxcNGzZMsdDa3r178ff3B6BRo0aWocWRkZE0atQoOyGIiDi8nM7FU5ZtpFgxqF0bxo6F69dzqCMiIiIi94nMfhgP8Pvvv+Pm5sZHH32Eh4cH33zzDatXryYqKuqua69du8asWbMYOXIkNWrUoH///jRp0oRp06YBULBgQQYMGMDDDz9M/vz5U40vKzHmhGwXJebMmUNMTAwhISHUqlULABcXF8C86vuxY8dYvny55Y2wv78/U6dO5dq1a0ydOpWAgIBsdkFExLHldC5et28mY8fC8uWwbBnUqgUhIXDzZs73TURERCSvO3HiBK6urmkes2bNAuDAgQMpdlsrX748JUuW5MCBA6m2ee3atRTX+/r6pvhAKj0mk4n58+dTpkwZOnTowMKFC7PZy6xLd/pGcHAwa9euJTo6mkqVKjFixAiSkpIA6NWrF40bNyYwMJCGDRtSsmRJpk+fbnnsmDFj6NWrF0lJSQwYMAC3f8f89u7dm86dO+Pt7Y2fnx+jRo3Kwe6JiOR9ts7Fkev/wGg3gbp1TSxcCGvWwNCh8MUX8N570LYt5MtWiVtEREQk+0wjMj9lIjXGh9kfQXD7dAkPDw8uXrx4z8dcuHDhrjUdvLy8LLun3S4mJgYXFxeKFy9uOefp6cnOnTszFN8LL7xAr169cHFxYf78+XTu3JkNGzZQu3btDD3emkyGvYzZSIXJZCI52dCbXRGxKyaTyW6Gu+U0k8nEsE5lafv5fBpV/G+Kh2HAvHnw6acQG2suUrz4IhQqZMNgRcRhOFIeBsfrr0ha7PV3oWjRomzevJm6detazg0ZMoTLly9natv1d955h8jISP7880/LOTc3N6ZPn07r1q1TXHvgwAFq1arFpUuXLIWJN954g9OnT1tGXtxSqVIlZsyYQbNmzdJ87gEDBpA/f35Gjx59131p/dyt9e9h93/u/zvlWUREbKR1UhX+2P9HinMmEzzzDISGwoQJ5ukcXl7wf/8HZ8/aKFARERERG2jZsiXr169PcW79+vWWQsKJEydwdnZO85g5cyYA3t7eREREWNo4c+YMFy5cwNvb+67n9PDwoEiRIuzevdtyLiIiIsXOa5lhyzUm7L4osWGDrSMQEXFsdS8UZM6+OWlUyKFFC/N6EwsXwunT4OMDHTqYp3lo3QkRERG537Vt25YpU6awatUqLl26xA8//MDBgwctRQkPDw/i4+PTPIKDgwFo164dFy5cYMSIERw/fpx+/frRokULy24atytSpAjBwcG89957HDp0iPHjxxMaGkrXrl0t11y/fp2EhIS7vgf466+/uHjxIgkJCfz555/MmDGDV199NQd/SmlTUUJERNJV4uhpridfZ8+5Pele9+CDMHEiHDsGTZtC//7g6QnvvAN79+ZOrCIiIiK5rWPHjrzxxht89dVX1KlTh127drFs2TIKFy6cqXaKFSvG4sWLmT9/PvXq1SMxMTHFVIxPP/2UNm3aWG6PGzcOd3d3mjRpwvfff8/MmTNTrEnh7e3NAw88wJkzZ2jVqhVFixblxIkTAMyePZvq1avj7u7Or7/+yuTJk/Hx8cneDyKL7H5NiYoVDU6c0CJqImI/7HU+Y04wmUwYTk4M+/018j1QlE9afJKpx+/eDdOnm6d3lC4Nzz9vnvbh42MeZSEikhW5nYe7d+/OwoULKVOmTIqh1bcbNmwYs2fPxtXVlRkzZliGUK9bt45evXpx48YNBgwYQP/+/QGIj4+nc+fO7NixAz8/P6ZPn06xYsVSbduRXndE0qPfBdtw+DUlnJ1h61ZbRyEi4sCqVaNr4SaERIRk+oWnbl34/HM4fhy+/hr+/hvatIFq1WDwYFi9GhITcyhuEREr6datG0uWLEnz/vDwcNavX8/WrVsZMmQIQ4YMsdw3cOBAJk2axIoVK/j2228tq+h/9913eHh4cOjQIdzd3TO1GJ6IyP3E7osS7drBnDm2jkJExIHVqkWNc8kUKVCEzac2Z6mJ/PnhkUdg3Djz9I4//gBXV/OuHW5u0KqVuXixdSskJ1s3fBGR7GratCmurq5p3h8WFkb79u0pWbIkwcHBRP67UntsbCwAzZo1o3LlyrRs2ZLQ0FDAXMjo0aMHTk5OdO/enbCwsJzviIiIHbL7okTHjuahv/okTUTERmrVwhQZSSffToREhGS7OZPJvP7E++9DeLh5FEXv3nDqFLz8srlI0bo1DB8OixdDKltzi4jYlfDw8BRzsUuXLs2RI0fYsmVLipXwfXx8LEWJ2++rWbMm4eHh6T7H33/DjRs5ELyIiI0VsHUA91KnDtSsCb/9Bi++aOtoREQcUK1aMGcOwYNG0WRKE0a3Gk3B/AWt1ryrKzz7rPkA+OcfCAszbzf65ZewZQuUKweNGpmng9StC76+ULGi1qUQEfuQ2lZ6pjQS1K3zmZ0OV+Whx0g81ZDCBZwoXToIT88gypSBsmWhTJm7j7JlzdOglSdFxFrWrFnDmjVrrN6u3RclAN5+G/r0MU/lyOQCpiIikl21akFkJFVLVqVqyaqsjFpJ62qtc+zpypaFp582H2CezhEZaZ7aERFhXpti925ISjIXJ2rXhurVzetUVK8OXl5QqFCOhScichd/f3/27dtHq1atADh//jxeXl6ULFmSN99803Ld3r17LVsENmrUiMjISOrXr09kZCSNGjVK9zk2ukXydLetPFnnZdpW8MDpqrmIe+6c+di27b/vb51PSkq9WJFaEaN0aeVOEUlfUFAQQUFBltsjRoywSrt5oijx2GPmN54ffGCecywiIrnI2xuOHIEbN+hUpxMzImbkaFHiTvnzm0fN1amT8vw//5iLFPv2weHDsGyZ+evJk1ChgrlI4ekJlSr9d7i7m78WKZJr4YuIA/D392fw4MG89NJLLF26lFq1agHg4uICmHfg8PDwYPny5Xz44YeWx0ydOpXPP/+cqVOnEhAQkO5zNPB+hKMLIvms9k06r21M8yrNGfzQYDpUeijNURlXr8L58/8VK24VLE6fhh07Up4/f948sqJ0afM0ulvHnbdvP1e8uEZiiEj22f2WoLfCO38e/P3hjTegb18bByYiDs2RtqOy9LVqVVi4kH/cXan5bU1OvH4CZydnW4eXqqQk82Kahw6Z16s4efK/49Qp81GsmLlAcfsnhqVL3/3JYalS5mv1plvEvuR2Hg4ODmbt2rVER0dTtmxZRowYQVJSEgC9evUC4O2332b27NmULFmS6dOnWwoTa9eu5bXXXiMpKYkBAwYwYMAAIAtbgiYnwzvvwNy5XJk3hx8vrWZM6BhKPVCKQQGDaFerXbam1t28CRcvmt9zR0enPFI7Fx0N166Z82R6BYw7z6soLNnhSO/B7ElObwmaZ4oSYP6grk0baNAARo6EypVtGJyIOCxHekG09PWpp6BrV2jXjmdnPctTNZ6ih18PW4eXJYZhfoN9+nTKTwnvPP75x/wG/do1KFECXFzSPpydoWjR/45ixVLevnU88ADks/slpkXsnyPlYbijv+PHw2efwYIFJD9YlwUHF/B16NdEXYyif+P+vNLgFVwKu+RKXNevmxcjzkgB49b5/PnvLlaULGkubpQs+d9x++0SJcyPE3G03317oaLEHeFduQKffgoTJ5oXOwsKAh8f8xBdNzfzG8PixaGg9dZgExFJwZFeEC19ffddc2IdPpz5B+YzcsNINvXYZOvwckVSEsTFmQsUly7dfVy8CPHx5tenex3XrpnXRipcGJyc7j7SOn/7UaCA9Y78+c1FkluHyZTytrXPmUz/jTrJytc7z4njcqQ8DKn0d84c87ZFISHw6KMAbDuzjdGho1l0aBGd63amX+N+1ChVw0YRp84wzLnwzmLFhQvmIybmv+9vvx0fb35/n17hIrVzLi4qZtxvHO13316oKJFGeFevwqpVsGEDHDwIUVHmN4ZxcebDMMxvgPLnT3ncemOU87HfH88hInc7d85xXhAteXjWLPM2SHPmcOPmDTxGe7DypZXUKl3L1iHmKTdvml+/rl83HwkJ/32f0ePGDesdycnm18ubN/877rxt7XNgPpfZr+n9ymWn0GGNr9agtjInOtpx8jCk8Z54/Xpo3968+u9tW9SdjjvNhK0TmLx9MvXL1adf4360qd6GfKa8O0wrOdlcBE6raJHW7bg4czEjrcKFq6u5cHHn11sj4PRe2/7Ya1EiX758HD58GC8vL8u54cOHc+TIEX755ZdMtRUWFkbfvn05evQoDz30ED/++COlS5dO9dorV67Qq1cvli5dSrly5Rg5ciRPPvkkAPv27eOll17i6NGjPPDAAwQGBvLOO+9Qt27dTPdPRYkshGcY5uR186b5663j1u2c7nFu/ETt919N5P5Xrpx9viDmBEse3rsX2rY1V4GBYSuHkZScxJctv7RxhOKoslLYyImv1qC2Mt9W2bKOk4chnffEe/ea5zb37Qtvvpnir+iEGwnM3jOb8eHjuZhwkb6N+tK9fvdcm9phD24VM1IrWsTE/Dfa7favt75PSDBPG0mtYJFeMePW905Otu79/SkvFSVGjBjB4cOHM1WUuHz5MpUqVaJ///707NmTQYMGcenSJVauXJnq9T169ODQoUNMnjyZpUuX8u6777Jr1y48PT2JjY3lwoULVKlShStXrvDll1+yePFiwsLCMt0/FSXsNzwRcVCOlJssfU1KMn/cFB0NRYtyMOYgTX9syqlBp7K1sJqISFY4Uh6Ge/T31Cl4/HF45BEYPfqu+QqGYRB2Oozx4eNZdGgRHWp3oF/jftQpUyf19gQwv+zdXqS48/v0zl28aJ7xeK8iRvHi5sLHreP220WLaqRGauz1d99aIyWmTZvGJ598wqFDhwA4e/YsFStW5MiRI3h6eqa49tq1a7i5ubFs2TIefvhhAFq1akVAQMBdW3XGxcUxduxYVq1axerVqzPdv5wuSuSJLUFFRMTGChY0bw26bx80akSNUjXwLuXNgoMLaFurra2jExFxXO7u5qkc7drBc8+Z15koWtRyt8lkIsA9gAD3AP6+/Dffb/uelr+0xNvNm/6N+/O099MUyKc/Ce5UsKB5Ic40Rs2nyzDMU/XSK2KcPm1+SY2NNU8ziY3974iLM0/Xc3ZOu2hxr9vFi5uPAvqntQsnTpzgwQcfTPP+7777jo4dO3LgwAF8fX0t58uXL0/JkiU5cODAXUWJEydOcO3atRTX+/r6sn///hTXubi4EB8fT+3atdmwYYOVemRd+m8qIiIZ4+sLERHQqBEAr/i9wsRtE1WUEBGxNRcXWLwYevWCZs1gwQIoX/6uy8oVK8cHzT/g7cC3+SPyD77e/DWvL3md3g1709OvJ6WLZuEvcLmLyfTfrksVK2atjVuLLKdWsLj99okTaRc24uPNCyinV8AoXtxc/EjvKF7c3E6eGLlhrSCtMSXhtlg8PDy4ePHiPR9za7rF7by8vIiJibnr2piYGFxcXChevLjlnKenJzt37kxx3aVLl4iKiuLjjz/mmWeeydJIiZymooSIiGTMraLEv56v/TxDlg/hQPQBvN28bRiYiIhQqBBMnWrepi4gwFyYuO0T1BSX5i9Exzod6VinI9vPbueb8G+o8U0N2lRvw2sNXiPQIzDFH1SS+woWNC/IWapU1tswDLh8Of3CRny8eQZQfPx/hYzUjqSkexcvbi9i3OuaHBvBYaOpHUWKFOHy5cspzsXHx1P0tlFLGVGqVCkiIyNTnDt69CilUvmPUKpUKS5dukRcXJylMHH06FHc3NzuutbT05NRo0ZRsWJFTp06hbu7e6biymkqSoiISMb4+sKyZZabhQsUpqdfTyZsncDY1mNtGJiIiADmT4nffRe8vOB//4Pp06Fly3Qf4lfej6nPTOWrll/x866feXXBq+Qz5eO1Bq/R5cEuDrUw5v3GZPqvCJDVERu3JCWZCxy3ihTpFTDOnEl5+85HvfQ0AAAgAElEQVRrL182F11SK2AULQrFiv339fbvM/n3fa5q2bIl69evT7Gzxfr16xk2bBhgnmpRu3btNB///fffExwcjLe3N7/++qvl/JkzZ7hw4QLe3nd/+OPh4UGRIkXYvXs3gYGBAERERPDQQw+l+hwJCQk4OTlRokSJLPUxJ2mhSxGRTHKk3JSir6dOQYMG8M8/lvtPxp6k3qR6HBt4DGcnZxtFKSKOxpHyMGSxvxs2mLcM/fhj6Nkzww8zDIN1x9cxcdtElhxewnO1nuO1Bq/RqGKjTEYtkjrDgGvXUi9oXLliLlrc+nr791euwKxZ9vm7//PPPzNmzBi+/PJL/Pz8+O2333jrrbc4e/YshQsXznA7ly9fxsPDg4EDB9K1a1cGDRpEXFwcK1asSPX6nj17cvjwYX744QeWLFnCu+++y+7du6lSpQorVqzAzc0NX19fDhw4wKeffkqBAgWYNm1apvvn8LtvJN5I1MruImJXHOnNcIq+GoZ5HGlkJJQta7mm/a/taeHZgj6N+tgoShFxNI6UhyEb/T10yLxlaPv28MknkC9fph5+7so5pu6YyqRtkyhVpBSvNXyNjnU6UqxQsczHImIF9vq7n5iYyG+//UZISAi7du3i2Wef5eWXX6ZRo8wX88LCwujbty9Hjhzh4YcfZtq0aZYpGZ9++ikbNmxg0aJFAFy9epVXX32VJUuWUL58eT777DOeeOIJAH7//Xfef/99Tp06hY+PD8899xxdu3al7G3v4TLK5kWJdevW0atXL27cuMGAAQPo379/ivvj4+MZPnw4K1eupEiRIkyfPp2qVasCEBISwqRJk4iOjmbQoEH0/LdKO3z4cCZPnkzpf5ezHTlyJK1bt061kxevXdSwMRGxK7n9gmjrPJyir82bw/vvw6OPWk6tObaGPgv7sLfPXs1BFpFcYa9/mOSUbPU3OhqefdY8fn/aNChSJNNN3DRusuzIMiZunci64+vo5NuJXg164Vs29TUrRHKKo/3u2wubFyXq16/P2LFjqVy5Mq1atWLDhg0pFs/4/vvv2bNnD+PGjWPz5s18+eWXzJkzh9jYWBo3bkxoaCgFCxakRYsWrFixguLFizNixAicnZ0ZPHhw+sGZTJyMPYl7cftaiENEHFtuvyDaOg+n6Gu/flC1KgwaZDllGAYPTnyQLx77glbVWlm9/yIid3K0P0yy3d+EBOjeHY4dg7/+yto+l/86GXuSKTum8MP2H6hcojI9/XryQu0XNHpCcoWj/e7bC5PJxIcfGhQpQoqjSxfr/HukO4YrNjYWgGbNmlG5cmVatmxJWFhYimtWrVplGSLSpEkTDh8+DMCmTZvw8/PD1dWVYsWK8cgjj7Bp0ybL4zIa/OXEy/e+SETkPmUPeTiFO3bgAPML1RtN3uCLTV9kvj0REcl5hQubF71s0QL8/WHPniw3ValEJYYHDef468cZFjiMvw78RaXRlXhl/iuEngrVH4wi9ynDgJgY86ywsDDzLsTWkm5RYsuWLdSsWdNy28fHh9DQ0BTXtGrVipkzZ3Lt2jXmzZtHREQEUVFRNGvWjPDwcKKiojh79iyLFi1i8+bNlseNHz+egIAARo0aRXx8fJoxqCghIo7MHvJwCr6+sHv3XaeDfYM5GHOQbWe2Za2jIiKSs/LlMy96+dFH5uLEwoXZaq5AvgI85f0Uf3X8i3199lHVtSpd/uyC73e+jN48muir0VYKXETswYgR8PnnMH48TJ4MM2ZYr+1sbwnaoUMHTp06RfPmzfH29qZ69eo4OTlRtGhRxowZQ9++fYmNjcXX1xcnJycAevfuzQcffEBcXBxvvvkmkyZNYsiQIam2/83n31DFpQoAQUFBBAUFZTdkEZFMWbNmDWvWrLF1GGnK6Tw8fPhwy/dBjRsTFBkJN26k2GS8UP5CDAoYxKiNo/j1+V9TaUVEJOvsPQ/nKZ07Q7Vq0K4dDB5sPrK5HlB55/K8Hfg2Qx8eyrrj65iyYwoj1o6gZdWW9PTryaNej5LPlLlFNkVS4+rqqvWrbMDV1TVH2093TYnY2FiCgoLYsWMHAP3796d169aWYcJ3unz5MoGBgezcufOu+zp27Mhbb72Fn59fivO7du2iT58+bNy48e7gTCbmH5jPkzWezFSnRERyUm7OZ7SHPHxXX729Yc4cqFMn5XMnXsZzrCebe2ymWslqmemmiEimONq88hzp74kT8PTT4OcHEydCoUJWbf5SwiVmRsxkyo4pnL96nu71utOtfjc8SnhY9XlExHaslZvSLVmWKFECMK/8fuzYMZYvX46/v3+Ka2JjY0lMTOTq1auMHDmSxx57zHLfuXPnAFixYgURERGWN8Jnz54F4MaNG4SEhNCmTZs0Y9D0DRFxZPaQh+/i5wfbt991ulihYrzW8DW+3PRlpvooIiI24OEBGzbAxYvmHZXOn7dq8y6FXejdqDdbX93K3A5zOX/1PPUn1afV9FaERIRwNemqVZ9PRPKue46jGjNmDL169eLRRx+lT58+uLm5MWnSJCZNmgTAvn378PX15cEHH+TkyZOMGDHC8tj27dtTs2ZNhg0bxo8//mg5P3ToUOrWrUtAQABJSUn07t07zedXUUJEHJ2t8/Bd6teHf0du3GlA4wH8tu83TsWdylpnRUQk9xQrZh751rRpthfATE/98vX5ps03nBp0iq4PduXnXT/j/rU7Pef1ZP3x9Q416kVE7nbPLUFtyWQyMXrzaF4PeN3WoYiIWDjSsOFU+7piBfzf/8Hatak+ZuiKocRfj2fCExNyIUIRcUSOlIchl/o7Y4Z5u+epU+HJnJ86fSb+DNN3T+enXT+RcCOBl+q+xEsPvoSnq2eOP7eIWEeuTN+wBxopISJiZ+rXh5074ebNVO9+86E3mb13NscvHc/lwEREJMtefBHmzYNeveDLL837/+WgCs4VeOvht9jTew+z288m+lo0jSc3pvm05kzdMZW463E5+vwiYj/svigRn5jBbepERCR3lCoFLi5w9Giqd7s94MZrDV/jk/Wf5HJgIiKSLQEBEBpqHjXRrRskJOT4U5pMJhpWaMj4x8dzevBpXvd/nXkH5uEx2oPOf3Rm+ZHlJN9MzvE4RMR27L4ooZESIiJ2qH79VBe7vOWNJm/wR+QfHL2YeuFCRETsVKVK5gUwr12DZs3gVO6tEVQofyHa1mrL3I5zOdT/EI0rNubtlW9TeUxlhq4Yyq6/dznUtB0RR6GihIiIZJ6fX5qLXQKULFKSvo378uGaD3MxKBERsYqiRWHWLGjXzrwAZipbRue00kVLM8B/ANte3caSzkvIZ8rH07Oexvc7X0auH8mxS8dyPSYRyRkqSoiISOalsS3o7YY0GcKKoyvYdmZbLgUlIiJWYzLB0KEweTI89xz8u+OTLdQpU4eR/xtJ1MAovnviO07EnaDh9w0JnBrId1u+I/pqtM1iE5Hss/vdN1r+0pKlnZfaOhQREQtHWvU9zb6ePm2ewvHPP+Y3rmmYtHUSs/bOYtVLqzClc52ISGY4Uh4GO+jvoUPw7LMQGAjjxoGTk+1i+VdiciJLDy8lZE8Iiw4toqlHU170fZGnvZ+maKGitg5PxCFo9w0REbGdChXMxYjTp9O9rIdfD85dOcf8g/NzKTAREbG66tXNC2CeOwctWsDZs7aOiEL5C/GU91PMbDeTU4NO0aF2B37e/TMVv65I5z86s/jQYpKSk2wdpohkgIoSIiKSeSbTPRe7BCiQrwBfPPYFby5/U28ORUTyMmdnmDMHWreGxo0hLMzWEVk4OznT5cEuLH5xMQf6HSDAPYCP1n1Exa8r0nthb9YcW6MdPETsmN0XJWITYm0dgoiIpCYD60oAPF7tcaq4VGFc2LhcCEpERHJMvnzw/vvw7bfw1FPw44+2juguZYuVpV/jfmzusZnQnqFULlGZwUsH4z7anf6L+7P++HpuGjdtHaaI3Mbu15QoMbIEl96+ZOtQREQsbD63Nxel29c//oApU2Dhwnu2czDmIA9NeYidr+3Evbi7laMUEUfjSHkY7LS/+/fDM8/Ao4/C6NFQqJCtI0rXwZiD/Lb3N37d9yvRV6N53ud5Xqj9AgHuAeQz2f3ntCJ2yVq5ye6LEvlG5CPp/SQlCxGxG3b55jCHpNvX06ehXj3zHOMMLGL5weoPiIyO5Lfnf7NylCLiaBwpD4Md9zc2Fl5+2bzo8W+/gXveKDpHno/kt32/MXvvbOKvx/N87ed5wecFGldsrEWZRTLBYRa6LFaomKZwiIjYo4oVzZ+MHTuWocuHBQ5j+9ntLDm8JGfjEhGR3FGihHnU3LPPQqNGsHKlrSPKkFqla/FB8w/Y22cvi19cTLFCxXh57st4jvXkreVvsfXMVvssAoncp+y+KOFa2JVLCZq+ISJil/z9M7zYWZGCRfjm8W/ou6gvVxKv5HBgIiKSK/Llg6FDYcYM6NwZRo6Em3lnzYbaZWozImgEkX0jmRc8j0L5CxE8JxivcV68sewNNp7YqDUoRHKY/RclirhyMeGircMQEZHUNG4M4eEZvvzx6o/zcKWHeXvl2zkYlIiI5LoWLWDLFpg3D9q2hUt560NFk8lE3bJ1+bjFxxzsd5C/Ov6FcyFnei/sTcWvK9JnYR9WHF2hnaREcoDdFyVcCrtopISIiL3KwrZwY1uP5c/IP1lzbE3OxCQiIrbh7g5r10LlytCwIezaZeuIsuRWgWJ40HB2997N2q5rqVyiMu+uepfyX5Wn21/dmH9gPgk3Emwdqsh9we4Xumw7qy0v+r5IO592tg5HRASw4wXHcsA9+xoXB+XLmz8RK1gww+0uOLiAAYsHsLv3booVKmaFSEXEkThSHoY82t+QEBg4EL76Cl56ydbRWM3J2JPM3T+XOZFz2Pn3TlpVa0W7Wu14vNrjODs52zo8kVzlMLtvdPuzKw97BNLDr4etwxERAfLom8MsylBfa9eG6dOhfv1Mtd3tr2445Xdi4pMTsxGhiDgiR8rDkIf7u2cPtGtnntoxZgw4Odk6Iqs6d+Uc8w7MY07kHDae2EhQlSCeq/UcT1R/gtJFS9s6PJEc5zC7b5RyctGaEiIi9iwTi13ebnSr0Sw9spQ/Iv/IgaBERKxr3bp11KpVi+rVqzN+/Pi77o+Pj+eNN96gXr16NGnShCNHjljuCwkJoXnz5tSuXZvJkydbzg8fPhx3d3fq169P/fr1WbLkPtudqE4d8zoT585B06YZ3q0pryhTtAw9/Xqy+MXFnBh0gg61OzD/4Hyqja9G0x+b8sXGLzgQfcDWYYrYPfsvSuR3VlFCRMSeZXKxy1tcCrswq90sXlvwGlEXo3IgMBER6xk4cCCTJk1ixYoVfPvtt0RHR6e4f+bMmSQlJbFz506+/vpr3nrrLQBiY2MZMWIEc+fOJSwsjO+//564uDjA/Cnj4MGD2bFjBzt27KB169a53q8cV7w4/P47dOxofr2YO9fWEeUIl8IuvFj3Rea8MId/hvzDO4HvcPTSUVr83IKa39TkreVvseHEBpJvJts6VBG7Y/dFiZL5i2mhSxERe5bFogSAv7s/Qx8eSsc5HUlMTrRyYCIi1hEbGwtAs2bNqFy5Mi1btiTsjhFiq1at4oknngCgSZMmHD58GIBNmzbh5+eHq6srxYoV45FHHmHTpk2Wx+XJaRmZZTLB4MEwfz68/rr5SLx/c37hAoV5vPrjfPfEd5wadIoZz82gcIHC9FvUz7JQ5p+Rf3I58bKtQxWxC3miKHHxmkZKiIjYLV9f85Dcfz/5y6zBTQZTpmgZhq0cZt24RESsZMuWLdSsWdNy28fHh9DQ0BTXtGrVipkzZ3Lt2jXmzZtHREQEUVFRNGvWjPDwcKKiojh79iyLFi1i8+bNlseNHz+egIAARo0aRXx8fK71ySb8/WHHDvNrRmAgRN3/o+RMJhMNKjTgo0c+YudrO9nyyhYalG/AhK0TqPBVBZ4IeYLvt33Pmfgztg5VxGYK2DqAe3HNV1TTN0RE7FnBglCvnnm0xKOPZvrhJpOJac9Mo9EPjahfrj6d63bOgSBFRHJWhw4dOHXqFM2bN8fb25vq1avj5ORE0aJFGTNmDH379iU2NhZfX1+c/l3wsXfv3nzwwQfExcXx5ptvMmnSJIYMGZJq+8OHD7d8HxQURFBQUC70Kge4usKff8LYseYixaRJ0LatraPKNZVdKtOvcT/6Ne5HbEIsSw4vYd7Beby94m2qlqxKm+pteKL6EzSs0JB8Jrv//FgczJo1a1izZo3V27X73Td2bvyDnns/ZcsrW2wdjogIkIdXQc+CDPd16FB44AH48MMsP9eec3t45KdHWNhpIY0rNs5yOyJy/8vtPBwbG0tQUBA7duwAoH///rRu3doyXeNOly9fJjAwkJ07d951X8eOHXnrrbfw8/NLcX7Xrl306dOHjRs33vWY+/Z1JzwcOnSAp5+Gzz+/73bnyIyk5CQ2ntzIokOLWHRoEeeunKN1tda0qd6GVlVb4VrE1dYhitwl13bfyImVhuPj43nmmWfw8PDg2Wef5fLltOdTuRUowT+X/8lsv0RE7hu2zsMZEhgIqbyRzow6Zeow5ekpPDf7OU7Hnc5ePCIiVlSiRAnAnI+PHTvG8uXL8ff3T3FNbGwsiYmJXL16lZEjR/LYY49Z7jt37hwAK1asICIiwlKQOHv2LAA3btwgJCSENm3a5EZ37EfjxrB9O5w4AQ8/DEeP2joimymYvyBBVYL4/LHP2dNnD+GvhNPEvQkzImZQeUxlmv7YlJHrR7Lr7133Z4FKHJtxD/Xq1TPWrl1rHDt2zPD29jbOnz+f4v5JkyYZ/fv3NwzDMDZt2mQ899xzhmEYxqVLl4waNWoYFy5cMOLj441GjRoZsbGxhmEYxqhRo4x+/foZCQkJRt++fY0vvvgi1ecGjGtbQw2n/3Mybt68ea9QRURyRQZSp1XZOg9nSHS0YTg7G0ZSUhZ7+Z9P131q+E3yM+IS4rLdlojcn3I7DxuGYaxZs8aoWbOmUbVqVWPs2LGGYRjGxIkTjYkTJxqGYc6/NWrUMKpVq2Z06dLFuHLliuWxTZs2Nby9vY2GDRsaYWFhlvNdunQxfH19jQYNGhiDBg0yYmJiUn1uW/Q3V928aRhjxxpG6dKG8fvvto7G7lxNvGosPrTY6L+ov+E11suo+FVF45V5rxh/Rv6p10qxKWvlpnTXlLh9pWHAstLw7UPVVq1aRbdu3YC0VxoGLCsNt27dmvDwcN577z2cnJzo3r07I0eOTDOGwjfzUSh/IWKvx+JS2CVLhRcRkbzKHvJwhpQqBe7usHs33DEkObPeDnybY7HHaDu7LQs7LcSpgOMO5xUR+9G8eXMiIyNTnOvVq5fl+yZNmnDgwIFUH7tu3bpUz//888/WCzAvM5lgwABo0sQ8nWPVKvjySyhSxNaR2YUiBYvQulprWldrzdjWYzkYc5BFhxbx7ZZv6fJnFwLcA2hTrQ2tqrWillstTCaTrUMWyZR0p2/k1ErDt7dbs2ZNwtPbSi4xkbLFymoKh4g4JLvIwxllhSkcYJ6fOKHNBEoULsFLc1/Snu4iIo6iUSPzdI6YGPPUjj17bB2R3TGZTHi7eTOoySCWd1nOmcFn6NuoL5HRkTw+43E8xnjQY14PZu+ZTczVGFuHK5Ih2d59IysrDRuZmAc1/IcfuH7xOp8d/YyXn3k57640LCJ5Vk6tNGwtOZ6HM7rie2AgLFwI/ftnozdm+fPlZ8ZzM2g9vTX9FvdjQpsJ+uRHxIHlZB5OSkrin3/+wd3dPUfal0xycYGZM+Gnn+CRR2D4cOjTxzyaQu7i7OTMszWf5dmaz2IYBgdjDrLsyDJ+2f0Lr8x/hZpuNWlVrRUtvVoS4B5AwfwFbR2yyN3Sm9tx6dIlo169epbb/fr1MxYsWJDm9fHx8caDDz6Y6n0dOnQwtm3bZhiGYTz33HPG9u3bDcMwjK1btxrt2rVL9TGAYSxZYjw3+znj1z2/pheqiEiuuUfqtCq7yMMZdfiwYVSoYJ4bbCWxCbFGwOQAo/eC3kbyzWSrtSsieVt283CzZs2M2NhYIyEhwahWrZpRu3ZtY+TIkVaKzvpy83XHrhw4YBh+fobx9NOGccd6SnJvCUkJxqqjq4y3V7xt+E3yM0qMLGE8M/MZY0L4BONwzGFbhyf3AWvlpnSnb+TUSsP+/v5MnTqVa9euMXXqVAICAtIOIjGRMkXLcO7KuUyWW0RE8j67yMMZ5eUFN2/C8ePZb+tfxZ2Ks7TzUnb+vZO+i/py07hptbZFxHFdunSJ4sWLM3PmTNq2bUtERARz5861dVhypxo1YPNmqF4d6tUzrzUhGeZUwIlHPB9h5P9Gsu3VbRzsf5AXar9A6OlQAn8MpNq4avRZ2Ie5++cSdz3O1uGKA7vn9I0xY8bQq1cvkpKSGDBgAG5ubkyaNAkwL+6zb98+unbtys2bN2nSpAkTJ060PLZ9+/acO3cOZ2dnfvzxR8v53r1707lzZ7y9vfHz82PUqFFpB5CYSNlSZfnnitaUEBHHZPM8nFEmk3lLtw0boEqV7Lf3r+JOxVnSeQmPz3icV+e/ysQnJ1IgX7ZnH4qIAytRogRHjx7lp59+YuzYsZhMJq5evWrrsCQ1hQqZF71s2RK6dIGXXoKPPoKCmoaQWWWKlqGTbyc6+XbCMAz2nNvD0iNLmbBlAl3+7EKdMnX4n+f/aOHZgocqPUThAoVtHbI4CNO/wy7skslkwggJ4btql9jx9w6+f+p7W4ckImLOTfabOq0q030dMwb274fbCiPWEn89nva/tccpvxOz2s/igYIPWP05RCRvyG4eXr58OZ988gmBgYF8/PHHHDlyhLfeeos5c+ZYMUrrcaTXnXSdOwfdukF0NISEQNWqto7ovpFwI4FNJzexMmolK4+uZO/5vfhX9Od/nv/jf17/w6+8nz4QkLtYKzfZf1Fi2jQWNCnFt1u+ZfGLi20dkoiIQ705zHRft26Frl1zbMX0xOREes7ryaELh5gfPB+3B9xy5HlExL45Uh4Gx+tvugwDxo2Djz+Gr7+Gzp21CGYOiE2IZd3xdeYiRdRKTsWdolnlZuYihef/8CntowWoxWq5Kd01JexCYiKVS1Tm+CXrzVEWEZEcUq8enDpl/jQrBxTKX4ifnv2JoCpBPDTlISLPR+bI84jI/e3NN98kLs48h75Dhw54e3uzYMECG0clGWIywcCBsHw5fPYZdOgAFy7YOqr7TonCJXjK+ynGtB5DRO8I9vfdT3CdYCLORfDUzKco/1V5Os3pxJTtUzh26Zitw5U8Lm8UJVwqczz2uCrEIiL2rkABaNoUcnALVZPJxMj/jWRY4DCaT2vO3P1anE5EMmfZsmUUL16cJUuWYDKZWL16NV9++aWtw5LMqFfPPDqvYkV48EFzkUJyTNliZelYpyM/PPUDRwceZXOPzbTwbMHKqJX4T/bHa6wX3f7qxrSd04i6GKW/2yRT7H9iUGIixZ2K45Tfieir0ZQuWtrWEYmISHoeeQRWr4YXXsjRp+lWvxu1y9Sm3a/t2H52Ox82/5D8+fLn6HOKyP2hUKFCAMyYMYNu3bpRoUIFLl26ZOOoJNOKFIHRo+GJJ8xrTbRtC6NGmc9LjvJ09aSna096+vXEMAwioyNZe2wtSw4vYdjKYRTMV5CgKkE0r9yc5lWaU9W1qqZ7SJryxEgJwDJaQkRE7FyLFrm2bVvjio3Z8soW1h5fy6O/PMqpuFO58rwikrd16tSJmjVrcuLECVq1asW5c+dwcnKydViSVY8+Crt3w/nz4OcH27bZOiKHYjKZ8CntQ+9GvZnVfhZnBp9heZflBHoEsurYKoKmBeE+2p1Oczoxaesk9kfv10gKScH+F7ocMQI++IC2s9vS2bcz7Xza2TosEXFwjrTgWJb6evMmlC4NERFQoULOBHaH5JvJfLbhM8aFj2NCmwl6rRC5z1kjD1+9epUHHjDv4nPlyhXi4+MpV66cNcKzOkd63cm2mTPNa04MHAhDh5qnFYpNGYbB0YtHWXNsDWuPr2Xt8bVcv3Gd5lWam0dSVG6uhTPzKIda6BKgconKWkRFRCQvyJcPgoLMUzhySf58+Xm32bvM6ziPoSuG8tKfLxF9NTrXnl9E8pbr168zf/58+vbtC8CZM2fYunWrjaMSqwgONo+UWLUKmjeHI0dsHZHDM5lMVC1ZlR5+Pfi57c8cf/04oT1DaVOtDVvPbOXpWU9T5ssytJ3dli83fUnoqVASkxNtHbbkojxTlKhesjoHLxy0cTAiIpIhjzySa1M4bufv7s/O13bi9oAbdSbUYcbuGfp0UUTu8uGHH7J9+3bW/Lsob4UKFXj33XdtG5RYT6VK5oUvn38eAgJgyhTzVqJiN6q4VOHlei8z9ZmpHBlwhO2vbqdD7Q4cu3SM3gt7U3JUSZpPa867q95l8aHFXErQmi/3M/ufvjFwIIwZw5pja3hv1Xts6L7B1mGJiINzpGG0We7rvn3w5JNw9Kj1g8qgLae30HN+T8oXK8/oVqOpVbqWzWIREevKbh729/cnLCyM+vXrs2PHDgDq1q3L7t27rRWiVTnS647V7d0LnTuDuztMmpRr0wole2ITYgk9FcrGkxvZcGIDW85swdPFk0CPQB6u9DCBHoF4lPDQlA8bc7jpG7VL12bv+b1KyCIieUGtWnD1Khw7ZrMQGlVsxNZXttKqaiuaTWtGv0X9NKVDRADw9vYmNjbWcjs0NJT69evbMCLJMbVrQ1iYeQHM+vVh+nSNmsgDShQuQatqrfjokY9Y9fIqLrx1gSlPT6F6yer8sf8P/Cf74zHGg46/d+Sb8G/Y+fdOkm8m2zpsySL7HynRowdMngxAmS/KsPO1nVRwVoVTRGzHkT6xylZfg4Phscege3frBpUF0Vej+WjtR8zcM5PBAYPp1z4ZFHkAACAASURBVLgfzk7Otg5LRLIou3l4y5YtDB06lIiICOrUqcM///zDL7/8QoMGDawYpfU40utOjtq+HV5+GapWhYkTwU4XNpV7MwyDIxePsOHEBstoijPxZ2hUoREB7gE0cW+Cv7s/bg+42TrU+5q1cpP9FyW6dIGffwbgkZ8e4Z3Ad3is6mM2jkxEHJkjvTnMVl8nTzavKxESYt2gsmF/9H4+WvsRK6NW8rr/6ypOiORR1srD27Zt4+bNmzRq1MgKUeUcR3rdyXHXr8NHH5lfo8aOhQ4dQFMA7gvRV6MJPx3O5lObCT0VSvjpcMoULWMpUgS4B+BbxpeC+QvaOtT7huMUJTp0gFmzABi4ZCAVnSvy1sNv2TgyEXFkjvTmMFt9PXnSPFz2778hf37rBpZNkecj+Xj9xyw/spzXGr5G74a9Ke9c3tZhiUgGWSMPJyUlsX37dq5fv24516xZs+yGliMc6XUn12zZYh414eMDEyZAmTK2jkisLPlmMpHRkYSeCrUcx2OP41fejwD3AAIqBtCkUhPKFdOImaxynKJE27bwxx8AzN4zm5l7ZjK341wbRyYijsyR3hxmu6+1a8O0aWCnn0IeiD7A2LCxzNwzkydrPMlA/4E0rNDQ1mGJyD1kNzeNGzeOL774Ah8fHwoVKmQ5P3/+fGuEZ3WO9LqTqxIS4MMP4aefYPx4824dcl+LTYgl/HQ4oadCLSMqijsVNxcp/h1RUa9cPZwKONk61DzBcYoSTzwBCxYAcCruFPUn1efckHNaaVVEbMaR3hxmu69vvAEuLvD++9YLKgdcvHaRydsnMz58PGWLlaVbvW4E1wnGtYirrUMTkVRkNzfVqVOHzZs34+ycN6ZvOdLrjk1s3gxdu5oXwvzmG3DTOgSOwjAMDl04ZBlJsfnUZg5EH8CntA+NKjaiUQXz4VPah/z57GvUpz1wnKLEY4/BsmWWc5XHVGZZ52V4u3nbMDIRcWSO9OYw231dvhyGD4eNG60WU066cfMGy48s58edP7L0yFIer/Y4Xep24VGvR/WpiYgdyW5uatOmDVOmTKF8+bwxbcuRXnds5to1cwF9xgwYNw7at9daEw7qatJVdv69ky2nt7DljPk4E3+GeuXqWYoUjSo2oqprVYf/oNxxihLNm8OaNZZz3f7qhl85P/r797ddYCLi0BzpzWG2+5qQYJ6ne/w4uOatUQcXrl1gZsRMZu2dxZ5ze3iyxpO0q9WOVlVbUaRgEVuHJ+LQspubOnbsyOrVq2nZsiUuLi6WNseNG2etEK3KkV53bG7zZujRA2rUMK81UUG7/glcSrjEtjPbLEWKLae3cDnxMg0rNEwxoqJi8Yq2DjVXOU5RokkT2LTJcu6v/X8xNmwsq15eZcPIRMSROdKbQ6v0tc3/t3fv8T3X///Hb28zjDHnqBihDWObww4Zpg9Gko8kUX0+FX005fB16vORik8H6fRz+EiLj1Iyn8qnPivJx9LIacjksPChiZVYptlsdrDX749X3pnzYdvr/X6/7tfLZZf36fV+7fHA5fF+ebyfhzvMbUHvuad0grLA4ezDfLz7Yz5K/YhvDn9DF/8uxDSLIaZZDM1rN7f9NyUi5e16a9PChQud7z9zLofDwZ///OfSCrFU2elzxyXk58MLL8DcufDiizBsmEZNyHl+zvmZLT9tcTYpNv+0Ge8K3s4mRfuG7WnXsB03+N5gdahlxj5NifbtYcsW53N5hXk0eK0B+0buo161ehZGJyJ2ZaeLw1LJddYs2L7d3H7NAxzLPUbi94ms2L+CFftXUNmrMjHNY+jSuAtRjaNo5NfI6hBFPN711qYZM2YwZsyYyz7nKuz0ueNStm83GxK+vvDWW9C8udURiQszDIMfsn5wNii2Ht7K1sNb8fH2oV3DdoQ2CKVdw3a0a9iORjUaecQXGvZpSgQFwY4dJZ5/6JOHaFm3JU9GPWlRZCJiZ3a6OCyVXPfsgT/8wdwi1AM+gM9mGAY7j+5k5fcrWXtwLWsPrqVKxSpENY6iU6NOhN0URpsb2lClYhWrQxXxKNdbm0JDQ0lJSbnsc67CTp87Luf0aZg50xwx8de/wpgxULGi1VGJmzjTqDjToEj5OYVvfvqGouIis1HRMJR2DcxGRbPazajgqGB1yFfFPk2JFi1g794Sz6ccTuGuJXexf9R+KnlVusi7RUTKhp0uDkslV8OAW26BhARo06Z0AnNRZ1bxXndwHWsPrWXLT1v437H/0bx2c+eFR2jDUFrXa02dqnWsDlfEbV1rbYqPj2fx4sV8/fXXdO7c2fl8RkYGzZs3Z9GiRaUZZqmx0+eOy9q/H/7yFzhxAv75T2jb1uqIxI0dzj7sbFRs/XkrKYdTOH7qOCENQkqMqAisG0jFCq7bBLNPU6JxY3OBtHPcufhOuvh3YWKniRZEJiJ2ZqeLw1LLddQouOEGeOqp6z+XmzlVdIqdR3eScjiFlJ/Nn9SMVCp5VSKwbqD5U8e8vbXOrTT2a6ydPkQu41pr0w8//EBaWhp//etfmT59uvMc/v7+NG3atLTDLDV2+txxaYYBCxaYIyYeewwmT4bKqtdSOo7lHiPl55TfmxWHt/Jj9o+0rtea4AbBBN8QTNsb2tL2hrbUrFLT6nABOzUl6tWDo0fPe21/5n4i/hnBygdXEtIgxILoRMSu7HRxWGq5JiaaDYnk5Os/lwcwDIOfc35m9y+7zZ9j5u3eY3v5Kfsn6lati7+fP01qNqFJzSb4+/njX9Ofhr4NaeDbgHrV6rndEE+R0mSnOgz2y9fl/fQTPP447N4NcXHQpYvVEYmHOpF/gu1HtrP9yHa+PfIt3/78LTuP7qRu1bolGhXBNwRbMv2j3JoSa9asYfjw4RQVFTFq1ChGjiy5FWd2djZTpkzhyy+/xMfHh0WLFtGsWTMA5s2bx9tvv01+fj6dO3dmxowZAEyZMoX58+dTr565UOW0adPo1avXhZOsXt0cJnUB/9r5L8avHM/nQz6nzQ2ePSRYRFxHeV8cWl6HSyPXwkJzpMTOndpe7TKKiov4Kfsnfvj1Bw78eoADvx7gh6wfOJh1kMM5h/k552eyTmVRr1o9Gvg2cDYqGvg2oI5PHWr71Ka2T23qVP39fq0qtfD28rY6NZFSc621qVOnTqxbtw5fX9/zFplzOBycuMg1p9XUlHBBhgEffwyjR0OPHvDKK1BH0/Kk7J0uPs33x783mxS/NSq2H9nOsbxjBNUPcjYpzjQsqleuXmaxlFtTIjQ0lJkzZ+Lv709MTAxr166lbt26ztffeustdu7cyaxZs9iwYQOvvvoqS5cuJTMzk/bt27Nz5058fHy48847GT16NDExMUydOpXq1aszduzYyyfp7Q0FBRc9ZvGOxYxaPorHwx7niY5PaEcOESlz5X1xaHkdLq1chwyBrl1h+PDSOZ+NFZwu4EjOEX7O+dnZqDiSc4TMU5kcyz1GZl6m8+dY3jGO5x2nWqVq1PapTY3KNaheqTrVK1e/8G2l6vhW8qV65epU9a6KT0UfqlSsgo/3b7fnPNaIDbHC9Uzf8Pf3L4OIypaaEi4sOxuefhqWLIHp0+FPf/K4RZ3FPfx66ldzRMXP37L9qHm7K2MXDXwbOBsVbW9oS+t6rWlWu1mprFVRWrXpkpFkZWUB0OW3IUk9e/YkOTmZPn36OI9ZtWoVDz/8MACRkZHs27cPAB8fHwzDcJ4jNzeXWrVqOd93xcEXFZmr3np5XfDlIW2G0KlRJ6aunkrz2c0Jqh9E2E1hNKvVjJtr3EyNyjWoUbkGvpV88XJ44VXB67zbsrqgclA2BckTto8RkSvjEnW4tPTrB+++q6ZEKajkVYlGfo2uePvRYqOY7PxsjuUd40T+CbLzs8kuyD7vNiM3g++Pf+98Lq8oj1NFp8gr/O22KK/E/fyifLy9vEs0K6pUrIK3lzfeFbzx9vKmklcl5/2L3V7oGC+H+TldwVHB+Vl9NY8vd+yZz34HDhwOx0VvS+uYM9cEV3PMhVzsGsBux1+r/v37s3XrVgAGDBjA0qVLS/X8YkPVq8OMGfDgg+ZCmO+8A2++CQEBVkcmNlOzSk26+Hehi//v04lOF59mX+Y+56iKhd8uZOfRnRzOPkxA3QCC6gcRVC+I1vVbE1Q/iMZ+jS35suGSTYnNmzcTGBjofNyqVSs2btxY4mI4JiaG+Ph4unTpwsqVK9mxYwdpaWk0bdqUuXPn0qRJEypXrsyoUaMICwtzvm/27Nl8+OGH9O/fnxEjRlC9+kWGlVSpAqdOQbVqF43Tv6Y/C/ot4B93/IP1h9aTcjiFXRm7WPn9Sk7kn+BE/glyCnI4XXya08bp827L4sLcoGwu9tUlF7EXl6jDpaVXL3j0UcjJMfd8l3JTwVEBvyp++FXxK9XzGoZB/un8Eo2LU0WnKCwupPB0IYXFhRScLnDev9jtBY8pLiTfyOd08WmKjWJOG7/dXuLx1RxrGAYGxiVvgVI55sw1wdUcc7E/7ws+r+Ov2Nnn/P7776/5PCLnad/eXDdpzhzo1AmeeMJcELOKtoQW63hV8CKgbgABdQO4t/W9zudzCnL4LuM7dh7dyc6MnXy16St2Ht1JVn4WreuZDYozt0H1g2jg26BMvxi/7jEbgwYNIj09na5duxIQEECLFi2oXLkyGRkZxMbGkpqaSq1atRg4cCDLli2jT58+xMbG8swzz3DixAkmTJhAXFwc48ePv+D5pwD8/e/g40N0dDTR0dEXjaWqd1W639Kd7rd0v960RESckpKSSEpKcj6eylTrgrmAMq/DU6Y471+uDl+Snx9ERMCKFTBgwLWdQ1yKw+Fwjo5wlZXAxTO5eh0WAaBiRXONiQEDzF2n2rY1R03cfrvVkYmU4FvJl443daTjTR1LPH887zi7MnaZzYqjO0nYm8COIzswMM5rVATVDyq1eC65pkRWVhbR0dGkpKQAMHLkSHr16lXiG7qz5eTkEBUVxbZt21i2bBnvvfceS5YsAWDu3LkcOHCA6dOnl3jPt99+y4gRI1i3bt35wTkcGDfeaHYdb775mpMUESlN5Tm31yXqcGnmOmcObNoECxeW3jlFxHautTZ5eXlRtWpVAPLy8vDx8SlxTi10KaXq00/NERNdu8Jrr0E9rX0n7scwDI6ePOpsVOzM2Mmuo2bjIntSdqnUpktOGPHzM4d5rlmzhgMHDrBy5UrCw8NLHJOVlUVBQQG5ublMmzaNHj16ABAVFcWWLVvIzMwkPz+f5cuX07NnTwAOHz4MQFFREYsXL+aOO+64eBA+Pub0DRERG3KJOlya7roLPvvskgsYi4iUldOnT5OdnU12djZFRUXO+9nZ2S7bkBA31rcv7NoF9etD69Ywd665Vp6IG3E4HNzgewN/uOUPjI4Yzby+81g/dD1Zf80qtd9x2VUsZsyYwfDhw+nevTsjRoygbt26xMXFERcXB0Bqaipt2rQhODiYQ4cOMXWqOZzOz8+PyZMn079/f6KioggODub234YuPfnkk7Rt25aIiAgKCwuJjY29eABVqkBeXimkKiLiniyvw6WpUSNz8a8vvyyf3yciUkrWrFlDy5YtadGiBbNnzz7v9ezsbMaNG0dISAiRkZHs37/f+drixYvp2rUrrVu3Zv78+SXe069fPxo3bswf//hHcnJyyiUXKUe+vvDqq+bnXnw8hIXBxo1WRyVy3UpzjYnLbglqJYfDgdG+vdlV7Njx8m8QESkHdhpGWya5zpwJ27bB22+X7nlFxDasqMPXuj1zVlYWYWFhbNy4EW9vb26//XYSExOpUaMGL7/8MocOHeLVV19l3LhxNGnS5ILr+9jpc8ejGQYsXgwTJkDv3vDSS5rSIW6ttGqT628urukbIiKe5Z574D//0RQOEXEbZ2/P7O/v79ye+WyrVq1yrvdz9vbM69evp127dtSqVQtfX1+6devG+vXrAdi0aRNDhw6lcuXKPPLII+edUzyMwwH33w+7d5uLP7duDW+8oSkdYnuu35TQ9A0REc9y003mhdjKlVZHIiJyRS62PfPZzmzPnJeXR0JCgnN75i5durBp0ybS0tI4fPgwn3/+ORs2bDjvvIGBgWzatKn8khLr1KgBr79uTun41780pUNs77q3BC1zVapopISIiKe591744AO4yC4iIiLu5mLbM1erVo0ZM2bw+OOPk5WVRZs2bahcuTLAVQ17LrXtmcV1tGkDSUnmlI4BA6BXL03pEJd27vbMpcX115QYONAc6nvvvVaHIyIC2Gtub5nl+tNPEBQEhw/DbxfnIiJXqrzr8PVsz3yu++67j4kTJ9KuXTsGDBjA5MmTCQ0N5ZtvvmHatGl89NFH573HTp87tnXiBEydCu+9B88+C8OHQ0XX//5Y7M0+a0po+oaIiOe58UZo2xZWrLA6EhGRy7qe7ZkBjh49CkBiYiI7duygXbt2AISHh7NgwQLy8vJYsGABERER5ZSRuJwaNeC112DVKvjoI2jXzrwvYgOu35TQQpciIp7pvvvMIasiIm7gWrdnBrjnnnsIDAzkb3/7G2+ftfNQbGwsBw8eJCAggB9//JHHHnus3PMSFxMUZDYjnn0Whg6Fu++G77+3OiqRMuX60zdGjYKmTWHMGKvDEREB7DWMtkxzzcyEW26BAwegZs2y+R0i4pHsVIfBfvnKb06dMhfEfO01czrH3/4G1atbHZWIk72mb2ikhIiI56ldG7p3hw8/tDoSERER11OlCkyaBNu3Q3o6BAbCwoVQXGx1ZCKlyvWbEpq+ISLiuf78Z3j3XaujEBERcV033WR+Vv773zB3LkREwG/byop4AtdvSmihSxERz9WrF+zdC/v3Wx2JiIiIawsPh/XrYeRIc3fCBx4wR1CIuDn3aEpopISIiGfy9obBg80t0EREROTSKlSABx+EPXugSRMIDoYpUyAnx+rIRK6Z6zclNH1DRMSz/elP5rBUzZEVERG5Mr6+8Pzz8M035ojDW2+F+fPh9GmrIxO5aq7flND0DRERzxYaal5crVljdSQiIiLupUkTc3vtTz4xG/whIfDFF1ZHJXJV3KMpoZESIiKey+GAv/wF4uKsjkRERMQ9hYXB6tXw3HMwahTExJi7doi4AddvSvj4aKSEiIine+AB85udo0etjkRERMQ9ORzwxz/Crl3Qty/06AFDh8KPP1odmcgluX5TQtM3REQ8X82acPfd8M47VkciIiLi3ry94YknzLUm6tWDtm3h2We1GKa4LNdvSlSrBrm5VkchIiJlbfhwcwqHFrwUERG5fn5+8NJLsHWrufX2rbfCW29BUZHVkYmU4PpNCV9fdfVEROygY0fzAiox0epIREREPIe/PyxaBAkJsGQJtG4NH34IhmF1ZCKAOzQlqlWDkyetjkJERMqaw2GOlnjzTasjERER8TwdOsCXX8I//mGOoOjYUV8EiEtwGIbrtsgcDgfG4cMQHAxHjlgdjogI8Fttct3SWarKPdecHHN7sy1bzFsRkQuwUx0G++Ur5aC4GD76CCZPhsaNzSZFhw5WRyVuprRqk0ZKiIiI6/D1hUcegVmzrI5ERETEc1WoAPfea+7Uce+90K8fDBwIe/ZYHZnYkOs3JapWNRe61MJnIiL2MHIkLFwIJ05YHYmIiIhn8/aGv/wF/vc/c6REVJT5OD3d6sjERly/KeHlpW1BRUTspFEjc2/1f/7T6khERETsoWpVePJJcxvR2rXN6fMTJ0JmptWRiQ1ctimxZs0aWrZsSYsWLZg9e/Z5r2dnZzNu3DhCQkKIjIxk//79ztfmzZvHbbfdRvv27RkzZkyJ9/Tr14/GjRvzxz/+kZzL7a6hHThExMZcog6Xt7FjzSkc2rZMRESk/NSqZa4vsX07ZGWZ24hOmWLeFykjl21KjB49mri4OBITE5kzZw6//PJLidfj4+MpLCxk27ZtvP7660ycOBGAzMxMXnzxRVauXMnmzZvZu3cvK1asAGDu3Lk0btyY//3vf9x88828ebmV1rWuhIjYmEvU4fIWFgY33ggff2x1JCIiIvZz000QFwfJyXDgADRvDi++qC+KpUxcsimR9VtHrEuXLvj7+9OzZ0+Sk5NLHLNq1Sr69OkDQGRkJPv27QPAx8cHwzDIysoiLy+P3NxcatWqBcCmTZsYOnQolStX5pFHHjnvnOfRSAkRsSmXqcNWmDjR/LZGK86LiIhYo1kzeOcdWLsWdu40H7/6qrnmn0gpuWRTYvPmzQQGBjoft2rVio0bN5Y4JiYmhvj4ePLy8khISGDHjh2kpaXh4+PD3LlzadKkCQ0aNKBTp06EhYWdd97AwEA2bdp06SjVlBARm3KZOmyFvn2hsBCWL7c6EhEREXsLCIDFi+HLL2HjRnPkxKxZcOqU1ZGJB6h4vScYNGgQ6enpdO3alYCAAFq0aEHlypXJyMggNjaW1NRUatWqxcCBA1m2bBl9+vS5qr1Mp0yZAkeOwJtvEl1QQHR09PWGLCJyVZKSkkhKSrI6jIsqlzr8m+jo6PKrwxUqwFNPwXPPQe/e4HCUz+8VEZfj6nVYxDaCguCjjyAlBZ59Fl55xfysfuQRqFTJ6ujEXRmX8OuvvxohISHOx0888YTx2WefXfT47OxsIzg42DAMw/jss8+MQYMGOV974403jIkTJxqGYRh33323sXXrVsMwDGPLli3GgAEDLng+Z3j9+hnGv/99qVBFRMrNZUpnqXKZOmyVoiLDCAgwjC+/tDYOEXEpltemcma3fMWNJCcbRkyMYfj7G8b8+YZRUGB1RFKOSqs2XXL6hp+fH2Cu/H7gwAFWrlxJeHh4iWOysrIoKCggNzeXadOm0aNHDwCioqLYsmULmZmZ5Ofns3z5cnr27AlAeHg4CxYsIC8vjwULFhAREXHpzokWuhQRm3KZOmwVLy+YNMkcLSEiIiKuJSwMvvgC3n/f/AkMhPnzoaDA6sjEjVx2940ZM2YwfPhwunfvzogRI6hbty5xcXHExcUBkJqaSps2bQgODubQoUNMnToVMC+kJ0+eTP/+/YmKiiI4OJhu3boBEBsby8GDBwkICODHH3/kscceu3QQWlNCRGzMJeqwlQYPhoMHQUO3RUREXFOnTrBqlbko5gcfQIsW8OabkJ9vdWTiBhy/DbtwSQ6Hw5z3PHasuS3NuHFWhyQi8nttsgGXyfX99+Ef/4D167W2hIi4Tm0qJ3bLVzzAxo3mKMdvv4Unn4Rhw8DHx+qopJSVVm267EgJl6CREiIi9jZ4sLn9WEKC1ZGIiIjI5UREwLJl8Mkn5o4dzZrB669rSr5ckHs0JbSmhIiIvVWoANOmmetLnD5tdTQiIiJyJTp0MBsTn39ujnZs1gxefhmys62OTFyIezQlNFJCRER694Y6dWDRIqsjERERkasREmJuJZqYaG4n2qwZvPACZGVZHZm4APdpSqibJiJibw4HvPQSPP20OZVDRERE3EtQEMTHw5o1sHu32ZyYNAmOHLE6MrGQezQlatZUF01EROC228wVvqdPtzoSERERuVaBgfDee7B5s/n/vMBAGDEC0tKsjkws4D5NiV9/tToKERFxBS+/DHPmwIEDVkciIiIi16NpU/Mzffdu8/98HTrA/ffDjh1WRyblSE0JERFxL40awejRMH681ZGIiIhIabjhBnjxRfj+e2jbFnr2hDvvhLVrrY5MyoH7NCU0fUNERM4YPx6++QZWrbI6EhERESktfn7w5JPmNI4774Q//xk6dza3FzUMq6OTMuIwDNf923U4HBiGYY6S8PdXY0JEXIKzNtmAS+eakGA2J7ZvhypVrI5GRMqRS9emMmC3fEWciorMXTteegmKi82Gxb33gre31ZEJpVeb3KMpUVxs/sMrKAAvL6vDEhGbs9PFocvnes89EBBgbismIrbh8rWplNktX5HzGAZ88YXZnEhLgzFjYNgwqFHD6shsrbRqk3tM36hQAapXhxMnrI5ERERcyezZMG+eOVpCRKQMrVmzhpYtW9KiRQtmz5593uvZ2dmMGzeOkJAQIiMj2b9/v/O1efPmcdttt9G+fXvGjBnjfH7KlCncfPPNhIaGEhoayhdffFEuuYi4HYcDeveG1avh3/82d+1o2tQcMXnokNXRyXVyj6YEaLFLERE5X8OG5iiJYcPg9GmroxERDzZ69Gji4uJITExkzpw5/PLLLyVej4+Pp7CwkG3btvH6668zceJEADIzM3nxxRdZuXIlmzdvZu/evaxYsQIwv2UcO3YsKSkppKSk0KtXr3LPS8TtdOgA8fGwdas5oj442NyxY+tWqyOTa+ReTQmtKSEiIucaOhR8fWH6dKsjEREPlfXbNWiXLl3w9/enZ8+eJCcnlzhm1apV9OnTB4DIyEj27dsHgI+PD4ZhkJWVRV5eHrm5udSqVcv5Pk3LELlG/v7w+uvmjh0hIdCvH9x+O3z+udmsELfhXk0JjZQQEZFzVagACxfCjBmwZYvV0YiIB9q8eTOBgYHOx61atWLjxo0ljomJiSE+Pp68vDwSEhLYsWMHaWlp+Pj4MHfuXJo0aUKDBg3o1KkTYWFhzvfNnj2biIgIpk+fTnZ2drnlJOIxataECRNg/3545BF46ikICoL58+HUKaujkytQ0eoArpifn5oSIiJyYY0awaxZ8MAD5vDNqlWtjkhEbGbQoEGkp6fTtWtXAgICaNGiBZUrVyYjI4PY2FhSU1OpVasWAwcOZNmyZfTp04fY2FieeeYZTpw4wYQJE4iLi2P8+PEXPP+UKVOc96Ojo4mOji6fxETcRaVK5nXA/febW4a/9hpMngyxsfDYY3DDDVZH6PaSkpJISkoq9fO6x+4bYO5R260bPPSQpTGJiNhpFXS3y/WBB8wm9pw5VkciImWovGtTVlYW0dHRpKSkADBy5Eh69erlnK5xrpycHKKioti2bRvLli3jvffeY8mSJQDMnTuXAwcOoZIWIgAAHP5JREFUMP2cKWfffvstI0aMYN26deedz+1qsYir2LXL/NLigw+gb18YPRrat7c6Ko9hr903QNM3RETk8v7xD3Mu6UcfWR2JiHgQPz8/wNyB48CBA6xcuZLw8PASx2RlZVFQUEBubi7Tpk2jR48eAERFRbFlyxYyMzPJz89n+fLl9OzZE4DDhw8DUFRUxOLFi7njjjvKMSsRG2jdGuLizKkdQUFw993QqZPZpCgstDo6+Y17NSWOH7c6ChERcWU1a8KHH5pDNffssToaEfEgM2bMYPjw4XTv3p0RI0ZQt25d4uLiiIuLAyA1NZU2bdoQHBzMoUOHmDp1KmA2NCZPnkz//v2JiooiODiY22+/HYAnn3yStm3bEhERQWFhIbGxsZblJ+LRateGiRPN5sTYseaIyltugWnT4JyddKT8uc/0jX/8A777TkNyRcRydhpG67a5zptnLnyZnGzuzCEiHsVta9M1slu+IuUiJcWc2vHJJzBgAIwaBW3bWh2VW7Hf9I369eHoUaujEBERdzBsGISHw6OPgi7kRURE5FyhofD22+bIyiZNoHdvcw3Djz+GoiKro7MV92lK1KsHGRlWRyEiIu7A4TBH1u3bBy+8YHU0IiIi4qrq1zd36UhLg+HD4ZVXoGlTeP55+Plnq6OzBfdpSmikhIiIXA0fH/j0U3Of8sWLrY5GREREXFmlSnDffbB+PSQkwMGD0LKl+dzq1Rp5WYbcZ02JjAzzH4UWIhERi9lpbq9H5LpzJ9x+OyxdCp07Wx2NiJQCj6hNV8Fu+Yq4jKwsePddeOMNqFABRoyABx+EGjWsjswllNuaEmvWrKFly5a0aNGC2bNnn/d6dnY248aNIyQkhMjISPbv3w/Anj17CA0Ndf74+fkxa9YsAKZMmcLNN9/sfO2LL764fKS1a5v/KDS/R0RsxmXqsLsKCoL334eBA80GhYiIiMiV8PODkSMhNdXceCEpCfz9zV2+tm+3OjqPcdmREqGhocycORN/f39iYmJYu3YtdevWdb7+1ltvsXPnTmbNmsWGDRt49dVXWbp0aYlzFBcXc9NNN7Fp0yYaNWrE1KlTqV69OmPHjr10cOd2XurXN//yGzS4hlRFREpHeX9j5VJ12J3Fx8P48eYFRYsWVkcjItfBo2rTFbBbviIu7aefzKmhb71lLpA5YoS5e0flylZHVu7KZaREVlYWAF26dMHf35+ePXuSnJxc4phVq1bRp08fACIjI9m3b99550lMTKRZs2Y0atTI+dw1BV+/vha7FBFbcbk67M4GD4apU6FHD3OeqIiIiMjVuvFGeOYZc2HMsWNhwQJo3BgmToS9e62Ozi1dsimxefNmAgMDnY9btWrFxo0bSxwTExNDfHw8eXl5JCQksGPHDtLS0kocs2TJEoYMGVLiudmzZxMREcH06dPJzs6+smi12KWI2IzL1WF3N2wYjBkDf/iDGhMiIiJy7by94e67ITERvv7afK5zZ4iONqeNnjplaXjupOL1nmDQoEGkp6fTtWtXAgICaNGiBZXPGrpSUFDAp59+yvTp053PxcbG8swzz3DixAkmTJhAXFwc48ePv+D5p0yZ4rwfDUQfOXK9IYuIXJWkpCSSkpKsDuOiyrUOR0cTHR1dVqmUjzFjzBW0u3SBlSs1lUPEDbh6HRYRm7v1Vnj5ZXMb0YQEmDcPRo+G+++HRx8117eSi7rkmhJZWVlER0eTkpICwMiRI+nVq5dzmPC5cnJyiIqKYtu2bc7n/vOf/zB37tyLLqL27bffMmLECNatW3d+cOfOUfm//4Obb4Zx464oORGRslCec3tdrg57knnzYMoUWLFCFwsibsaja9MF2C1fEY+QlmZO7TgzvePRR2HQIKhWzerISk25rCnh5+cHmCu/HzhwgJUrVxIeHl7imKysLAoKCsjNzWXatGn06NGjxOvx8fEMHjy4xHOHDx8GoKioiMWLF3PHHXdcWbSNG2u4rYjYisvVYU/y6KPw6qvmVI7Vq62ORkRERDxJ06bw3HPwww8waRJ88gk0agSPPQbffGN1dC7lsluCzpgxg+HDh9O9e3dGjBhB3bp1iYuLIy4uDoDU1FTatGlDcHAwhw4dYurUqc73njx5ksTERO6+++4S53zyySdp27YtERERFBYWEhsbe2XRqikhIjbkUnXY0wwe/Pt2oe++a3U0IiIi4mkqVoS+fc1pHTt2mCP/BwyAdu1gzhzIzLQ6QstddktQK503HGTzZnWWRMRydhpGa5tcU1OhTx944AFzh44Kl+3Zi4iFbFObfmO3fEU8XnGxua7VO+/A8uXQsyc8/LB56+VldXRXrLRqk3s1JY4cMef9altQEbGQnS4O7ZQrR49C//5Qq5Y5aqJ2basjEpGLsFVtwn75itjK8eOwZInZoEhPhwcfhIcegrN2X3NV5bKmhMupVw+ysyE31+pIRETE09SvD199Za6g3b69OTpPREREpCzVqgWxsZCcDP/9L5w+Dd26QWQkvPUWZGVZHWGZc6+mRIUK5uIg6elWRyIiIp6oUiV4/XVzAcw+fcz7xcVWRyUiIiJ20Lo1vPIKHDoETz1lNin8/c2tRRMTPfaaxL2aEmAudnnggNVRiIiIJxswADZsgH//2/y2Ii3N6ohERETELipWhDvvhI8+gn37ICICJk6EJk3g6adhzx6rIyxV7teUCAjwuL8EERFxQc2amVuF9u0LHTtCXJzHfkMhIiIiLqpuXRg5ErZuhU8/hZMnIToawsJg1ixzTSw3535NiZYt4bvvrI5CRETswMsLxo83mxNvvw1RUZCSYnVUIiIiYkfBwebU0kOH4PnnYcsWcy2sO+6AxYvNhoUbcr+mRGCguXWbiIhIeWndGtavh0cegV69zG8sjh+3OioRERGxo4oVze1D330XfvzR3NJ80SK46Sb405/M7UZPn7Y6yivmfk0JjZQQERErVKgAw4aZjfHCQnM64SuvQF6e1ZGJiIiIXVWrBkOGwOefm8scdOgAkyaZG0SMG2eO8HTxLYUdhgtvenzBfU8NA/z8zMUutYe8iFjATvvF2ynXq/bddzB5srmF17PPmnuKe3tbHZWILditNtktXxEpBbt3w/vvmyMoqlY1d/C47z645ZZS+xWlVZvcb6SEwwFt2sC2bVZHIiIidtayJSxdau7Q8a9/QYsWMHs25OZaHZmIiIjYXWAgPPccfP89vPUWpKdDZCSEh5vrUqSnWx2hk/s1JcDcEmXjRqujEBERMVe/Tkw0GxNffWVu1zV1Khw5YnVkIiIiYncOB3TqBG+8Ya4/8fzzsGuXuWhmly4wZ47l1yzu2ZSIjDT3jxcREXEV4eHmqIk1a8xvHwIDzWGSSUkuP5dTREREbKBiRejRA/75Tzh8GCZONP9fHRDw+/OZmeUelvutKQHmxV5oqLknq8NR/oGJiK3ZaW6vnXItdb/+Cu+9B2++CcXF5poTgwdD48ZWRybi9uxWm+yWr4iUs9xcc6HMJUvMnTs6dza/WOnXD6pXv+jbSqs2uWdTAswFOj75BNq2Ld+gRMT27HRxaKdcy4xhwNq15kJTS5dCq1bmKtn33AN161odnYhbslttslu+ImKh7GxISDAbFGvWQPfuMHAg3Hkn+PqWOFRNidGjoX59eOqp8g1KRGzPTheHdsq1XBQUwIoVsHix+Y1E27bQty/cdZc5dFKj/0SuiN1qk93yFREXkZkJH38MH30E69fDH/7we4OienU1JUhMNBsSycnlG5SI2J6dLg7tlGu5O3XKXBgzIQE+/RR8fKBXL+jWDbp2hTp1rI5QxGXZrTbZLV8RcUGZmfCf/5gNirVr4fbbcXzyic2bEgUF5rzcr74yt2UTESkndro4tFOuljIMc6vrlSvNz7V166BZM7NB0bmzuYjmjTdaHaWIy7BbbbJbviLi4o4fh4QEHA89ZPOmBMDkyeacl5kzyy8oEbE9O10c2ilXl1JYCJs3mw2K9evNUYFVqpjNibAw8yc4GGrXtjpSEUvYrTbZLV8RcQ+avgHmLhzBwbB9O9x0U/kFJiK2ZqeLQzvl6tIMA9LSzObEpk3mz44d5orYQUHQpo35ExRkrk1xzkJUIp7GbrXJbvmKiHtQU+KMv/3NvFCLj9cCYSJSLux0cWinXN2OYcDBg2ZzYudO83bHDti3D2rUgObNzSkgzZv/fr9xY3OR6AoVrI5e5LrYrTbZLV8RcQ9qSpyRmwsREfDIIzBmTPkEJiK2ZqeLQzvl6jGKi+HwYbM5sX+/eXvmfno6/PorNGwIN99c8ufGG6FePbNpUa+eudCml5fV2YhckN1qk93yFRH3oKbE2dLSzO1J7rkH/v53c96tiEgZsdPFoZ1ytY38fPjpJ7NBceiQeZuebj6XkQFHj5q3v/4KNWuaDYozP7Vrm8/5+ZW8Pfc5X181NKRM2a022S1fEXEPakqc68gReOIJ2LgRhg2D3r3N9SYqVy7bIEXEdux0cWinXOUcRUXm9l9nNyqOH4esLLNhkZVV8v7ZtydPgrc3VKtm/lSteun7Pj5QqZL5mV258sXvX+i1SpWgYkXzx8vrwvcrVNAUTw9jt9pkt3xFxD2UVm2qeLkD1qxZw/DhwykqKmLUqFGMHDmyxOvZ2dlMmTKFL7/8Eh8fHxYtWkSzZs3Ys2cP9913n/O477//nueee45Ro0aRnZ3NAw88QEpKCu3atWPRokX4Xu+iXDfcAB9+aG6ptnAhDB0Ke/eaQ1QbNPj925sqVUpeqJy5cLne+bXXebGTlJ5OdKNG1xeDm0g6dEi5eiA75Vre3KYOu7mkpCSio6OtDqNcXFGuFSuaUznq14fWra/uFxgGnDplTrE8efL324vdz8szt/o+edIcyZGfbz4+c/9SjwsK4PRps4lSVFTyflERSUVFRBvGhT/7L/T4zDWBw1Hy9mL3S+v1M9cRZ19PnPvcZV5L+vlnohs2vOb3X/a1633/lXDh5tG11mKAefPm8fbbb5Ofn0/nzp2ZMWOG8z2qxSWpFnsm5SqXctmmxOjRo4mLi8Pf35+YmBgGDx5M3bp1na/Hx8dTWFjItm3b2LBhAxMnTmTp0qUEBASQkpICQHFxMTfddBP9+/cHYO7cuTRu3JgPPviAcePG8eabbzJ+/PjSySgkxPwBc0u1H34wv+E5841Ofv6FL1yup8Nzvd0hwyBp+3ai27e/vvO4iaRvv1WuHshOuZY3t6vDbspOFxFlnqvDYY5+8PEx16awUNKUKUQ/84z5mX9Ow+Kijw3DXJvj3NuL3b/e14uLzWDPvp44c//c20u8lvTJJ0R36XLN77/ka9f7/itxpcdaNGLgWmtxZmYmL774Ijt37sTHx4c777yTFStWEBMTo1p8AarFnkm5yqVcsimRlZUFQJffPuB69uxJcnIyffr0cR6zatUqHn74YQAiIyPZt2/feedJTEykWbNmNPrtW9RNmzYxefJkKleuzCOPPMK0adNKJ5tzeXv/vuq4qzt5EiZMsDqK8qFcPZOdcp04sdx+ldvXYRFXcGZ0gre31ZGUrQMH4Lda4PHK+T/u11OLfXx8MAzDeY7c3Fxq1aoFqBaLiABccs7C5s2bCQwMdD5u1aoVGzduLHFMTEwM8fHx5OXlkZCQwI4dO0hLSytxzJIlSxgyZMgFzxsYGMimTZuuOxEREU+kOiwiYr3rqcU+Pj7MnTuXJk2a0KBBAzp16kRYWNh551UtFhG7uuz0jcsZNGgQ6enpdO3alYCAAFq0aEHlsxaXLCgo4NNPP2X69OnO565mMQyHC88tLG1Tp061OoRyo1w9k51ydSWqw6XHTv+GlatnslOuruZitTgjI4PY2FhSU1OpVasWAwcOZNmyZfTp00e1+CLs9O9YuXomO+VaGi7ZlOjYsSMTzhqOvWvXLnr16lXimKpVq/L000/z9NNPk5OTQ1RUFDfeeKPz9eXLl9O+fXvq1atX4rzfffcdoaGhfPfdd3Ts2PGCv1+rDIuI3akOi4hY73pq8bJly4iIiKD5b9OJBw4cyJo1a+jTp49qsYgIl5m+4efnB5irDR84cICVK1cSHh5e4pisrCwKCgrIzc1l2rRp9OjRo8Tr8fHxDB48uMRz4eHhLFiwgLy8PBYsWEBERERp5CIi4nFUh0VErHc9tTgqKootW7aQmZlJfn4+y5cvp2fPnoBqsYgIgMO4TOt19erVPPbYYxQWFjJq1ChGjRpFXFwcAMOHD2fDhg089NBDFBcXExkZyZtvvknVqlUBOHnyJP7+/qSlpVG9enXnObX9kYjIlVMdFhGx3vXU4nfeeYe3336b3NxcevXqxdSpU6lQoYJqsYgIgOGCVq9ebQQGBhrNmzc3Zs2aZXU41+XgwYNGdHS00apVK6Nr167G+++/bxiGYZw4ccK46667jEaNGhn9+vUzsrOzne+ZOXOm0bx5c6Nly5bG119/bVXo16yoqMgICQkx7rzzTsMwPDvXnJwc409/+pPRokULo2XLlsbGjRs9Nt+33nrLiIyMNNq1a2eMHj3aMAzP+bt9+OGHjfr16xtBQUHO564lt9TUVCM0NNRo2rSpMWnSpHLNobR5Uh02DNViw/DcXFWHPSNX1eEL86RarDrsubnaqQ4bhmpxWdRil2xKhISEGKtXrzYOHDhgBAQEGBkZGVaHdM0OHz5spKSkGIZhGBkZGUbTpk2NEydOGNOnTzeeeOIJ49SpU8bjjz9uvPLKK4ZhGMaRI0eMgIAA44cffjCSkpKM0NBQK8O/Jq+99poxZMgQo2/fvoZhGB6d67hx44zJkycbeXl5RmFhofHrr796ZL7Hjh0zmjRpYuTk5BinT582evfubXzxxRcek+uaNWuMrVu3lijA15Jb7969jSVLlhi//PKL0alTJ2Pz5s3lnktp8aQ6bBiqxYbhubVYddgzclUdvjBPqsWqw6rDhuH+uaoWl00tvuSaElY4ex9of39/5z7Q7qpBgwaEhIQAULduXVq3bs3mzZvZtGkTQ4cOde5LfSbH5ORkevXqRePGjenatSuGYZCdnW1lClclPT2dzz//nGHDhjkXZfLUXAESExOZNGkSVapUoWLFivj5+XlkvmfvsZ6Xl0dubi41a9b0mFw7d+7s3DP+jKvJLScnB4A9e/YwaNAg6tSpw9133+22tcvT6jCoFoPn1mLVYc/IVXX4fJ5Wi1WHVYfB/XNVLS6bWuxyTYkr2QfaXe3bt49du3YRFhZ20X2pk5OTadmypfM9AQEBbrVn9f/93//xyiuvUKHC7/+0PDXX9PR0Tp06RWxsLOHh4UyfPp28vDyPzPdCe6yHh4d7ZK5nXE1uycnJ7Nu3j/r16zufd+fa5cl1GFSLwXNyVR1WHQbPrMPg2bVYddhzcrVTHQbV4rKqxS7XlPBU2dnZDBo0iP/3//4fvr6+Hrkv9WeffUb9+vUJDQ0tkZ8n5gpw6tQp9u7dy4ABA0hKSmLXrl188MEHHpnv2XusHzhwgA0bNvDZZ595ZK5nXG9uV/N+KT+qxVfGXXJVHVYdPkN12H2oDl8Zd8nVTnUYVIsv51prscs1JTp27Mju3budj3ft2uX22yMVFhYyYMAAHnzwQfr16wfg3JcaKLEvdXh4OKmpqc737t69+6J7Vrua9evXk5CQQNOmTRk8eDCrVq3iwQcf9MhcAZo3b05AQAB9+/bFx8eHwYMH88UXX3hkvps2bXLusV6nTh0GDhzI119/7ZG5nnG1uTVv3pwjR444n09NTXXb2uWJdRhUiz0xV9Vh1WHwzDoMnlmLVYc9L1c71WFQLS6rWuxyTYkr2QfanRiGwdChQwkKCmLMmDHO5y+2L3VYWBgrVqzg4MGDJCUlUaFChRLb+LmyF198kUOHDpGWlsaSJUu4/fbbee+99zwy1zNatGhBcnIyxcXFLFu2jO7du3tkvp07d77gHuuemOsZ15JbYGAgS5Ys4ZdffuHjjz9229rlaXUYVIs9uRarDntermfYuQ6D59Vi1WHVYXD/XFWLy6gWX/FSnOUoKSnJCAwMNJo1a2bMnDnT6nCuy9dff204HA4jODjYCAkJMUJCQozly5dfcmuVGTNmGM2aNTNatmxprFmzxsLor11SUpJzpWFPznXPnj1GeHi4ERwcbIwbN87Iycnx2Hzffvtto0uXLkaHDh2MyZMnG6dPn/aYXO+77z6jYcOGRqVKlYybb77ZWLBgwTXltmvXLiM0NNRo0qSJ8de//tWKVEqNJ9Vhw1AtNgzPrcWqw56Rq+rwhXlSLVYdVh0+w51zNQzV4rKoxQ7D0IQ7ERERERERESl/Ljd9Q0RERERERETsQU0JEREREREREbGEmhIiIiIiIiIiYgk1JURERERERETEEmpKiKWOHz/OsGHDaNasGa1atSIiIoJPPvnEklhWr17Nhg0bnI/j4uJ47733LIlFRKS8qA6LiFhPtVjsrKLVAYi9Pfroo9x6662sXbuWhg0bsm/fvjItwKdPn8bLy+uCr3311VdUr16dyMhIAIYPH15mcYiIuArVYRER66kWi51pS1CxzMmTJwkKCiItLe281wzDYP78+XzwwQcYhsGIESO4++67SUpK4rnnnqNevXps376d/v3788ILLwCwZ88eZsyYwdatW+nQoQN///vfqVOnDtHR0XTq1IkVK1YwZMgQbr31Vp5//nny8/OJjIzk+eef58SJE0RGRuLl5UW9evWYPXs2iYmJVK9enXHjxvG///2PadOmsXXrVvr168f48eOpXr060dHRdOvWjU8//ZRq1aoxY8YMQkNDy/uPUkTkmqgOi4hYT7VY7E7TN8Qyy5YtIyoq6oKvrV69mt27d/Pf//6X//znPzz//PMUFBQA8PXXXzN16lRSUlJISEggPT0dgAkTJjBp0iSSk5Np3bo18+fPB8DhcJCWlsb69esZO3YsUVFRbNy4kZSUFJo0acKHH35IkyZNeOyxxxg7diwpKSlERUXhcDhwOBwAPPnkk8TExLBlyxYyMjJYtGiR89w//PADycnJ/OUvf2H27Nll/ccmIlJqVIdFRKynWix2p+kbYpkzxe2Mxx9/nHXr1lGpUiUiIiJYsWIFq1atAuDEiRNs3LgRgLCwMAICAgC47bbbWLduHd26dePrr7/mrrvuAswhaU2aNHGee8iQIVSqVAmAjIwMJkyYwMaNGyksLKRVq1YMHz4cwzC40MChwsJCNm/ezNKlS3E4HDz88MM888wzxMbGAnD//ffj5eVFt27deP7550v3D0lEpAypDouIWE+1WOxOTQmxTO/evRk/fjyGYeBwOJgzZw7Hjh2jQ4cOFBcXM2nSJP785z+XeE9SUhK1atVyPq5UqRL5+fkUFxdTp04dUlJSLvi7brzxRuf9F154gS5duhAXF0dCQgIzZ84Ezv9AONeZOM8t0mfiqVSpEqdOnbryPwAREYupDouIWE+1WOxO0zfEMr6+vnTo0IGnnnqKn376CTDn1AEMHjyYd999l4yMDAD27t1Lbm7uRc/VoEEDmjZtytKlSzEMg8LCQlJTU52vn100f/zxR5o3b86pU6dYuHCh83l/f3/n7zv7fd7e3oSFhbF06VKKiopYuHAh/fr1u/4/ABERi6kOi4hYT7VY7E5NCbHU/PnzOXLkCJ06dSIsLIyHHnqIl19+mU6dOjFkyBAGDhxImzZtiI2NpaioqMSctnO98cYbfPXVV4SEhBAaGlpiK6Oz3zNp0iTGjBlD586dCQkJcb7Ws2dPtmzZQmhoKGvXri3xvpdeeonly5fToUMH6tatywMPPHDBGC7XWRYRcTWqwyIi1lMtFjvT7hsiIiIiIiIiYgmNlBARERERERERS6gpISIiIiIiIiKWUFNCRERERERERCyhpoSIiIiIiIiIWEJNCRERERERERGxhJoSIiIiIiIiImKJ/w8lCo6Sm7dcdw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4" t="7773"/>
          <a:stretch/>
        </p:blipFill>
        <p:spPr bwMode="auto">
          <a:xfrm>
            <a:off x="611560" y="3427450"/>
            <a:ext cx="4536504" cy="32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395537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26774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172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91680" y="48474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83768" y="4221088"/>
            <a:ext cx="0" cy="657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950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0200" y="4670761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63888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9912" y="4528818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4544" y="45496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67944" y="487825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479715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32555"/>
          <a:stretch/>
        </p:blipFill>
        <p:spPr bwMode="auto">
          <a:xfrm>
            <a:off x="401171" y="2276872"/>
            <a:ext cx="5329724" cy="43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3960498" y="3212976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Constant mutation rate: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mutation rate: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Constant </a:t>
                </a:r>
                <a:r>
                  <a:rPr lang="en-US" b="1" dirty="0" smtClean="0"/>
                  <a:t> &lt; 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02456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Adaptation time shorter for stress-induced mutation when the mutation rate increase is not too high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waiting time is much longer than the fixation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27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329163" y="2276872"/>
            <a:ext cx="5755005" cy="4338672"/>
            <a:chOff x="401171" y="2276872"/>
            <a:chExt cx="5755005" cy="4338672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22" r="32555"/>
            <a:stretch/>
          </p:blipFill>
          <p:spPr bwMode="auto">
            <a:xfrm>
              <a:off x="401171" y="2276872"/>
              <a:ext cx="5329724" cy="433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22383" y="4725144"/>
              <a:ext cx="3161585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283968" y="5517232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7664" y="43651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3888" y="5157192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94" y="3429000"/>
                <a:ext cx="2807372" cy="524182"/>
              </a:xfrm>
              <a:prstGeom prst="rect">
                <a:avLst/>
              </a:prstGeom>
              <a:blipFill rotWithShape="1">
                <a:blip r:embed="rId3"/>
                <a:stretch>
                  <a:fillRect r="-870" b="-5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during waiting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During this time SIM outcompetes CM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28</a:t>
            </a:fld>
            <a:endParaRPr lang="he-IL"/>
          </a:p>
        </p:txBody>
      </p:sp>
      <p:sp>
        <p:nvSpPr>
          <p:cNvPr id="7" name="AutoShape 2" descr="data:image/png;base64,iVBORw0KGgoAAAANSUhEUgAAAgAAAAGBCAYAAAAQfAkaAAAABHNCSVQICAgIfAhkiAAAAAlwSFlzAAALEgAACxIB0t1+/AAAIABJREFUeJzs3XmcjXX/x/HXmbHvxp4Ya5YWJluiMZZmMGSXwogSoYXqvnP7lZG7W91RSYrUHSKSkmQnM8heRFmzk33fjZnv74+vGaaZ4ZjtOmfm/Xw8zmOu73Vd5zqfczjz/cz13VzGGIOIiIhkKj5OByAiIiLpTwmAiIhIJqQEQEREJBNSAiAiIpIJKQEQERHJhJQAiIiIZEKOJgA9evSgWLFi3H///UmeM3DgQMqVK0eNGjXYunVrOkYnIiKScTmaAHTv3p158+YleXzNmjUsW7aMdevW8corr/DKK6+kY3QiIiIZl6MJwCOPPELBggWTPL569Wrat2+Pn58fTzzxBFu2bEnH6ERERDIuj+4DsGbNGqpWrRpXLlKkCDt37nQwIhERkYwhi9MB3Ioxhr/PVOxyuRI9N6n9IiIiGVVKZvP36ASgTp06bN68mZCQEACOHTtGuXLlkjw/IyxrEB4eTnh4uNNhpEhGeA+QMd6Hp78HY+D8eTh6FI4dsz9PnIDTp+HUKfs4fRpWrw6naNHwePsuXXI6eve5XJA1K0A4uXOHkzWrLWfLBlmy2Ievb9IPH59bH3fn4eNjHy6XfSS1fatjPj6waFE4wcHhtz3PnevFlm/+nBL7mdxjtzpn6tRwnngiPFnPz5EDgoJu84+eDlL6h6/HJwADBgwgLCyM+fPnU6VKFadDEhE3XL0Kf/0FBw7AwYP25+HDNyr5myv8y5fdu+aOHcmLxdcX8uaFPHnsI3du+8iRA3LmtD9v3r7dvhw5bMWdLRvxKvLY7b+Xs2WzMQCEh9uHN7t4ETJCf+z16+Gxx5yOwlmOJgBPPPEEkZGRHD9+nFKlSjFkyBCioqIA6NWrF7Vr16Z+/frUrFkTPz8/Jk2a5GS4IoL9q/34cdi9G3btsj/37rUVfWxlf+xYyl/H5YL8+aFAAZskVK1qtwsWjP8zf/4blXvs4+YKP1u2+H/JiYjlaAIwZcqU257z9ttv8/bbb6dDNJ4hyBPuK6VQRngPkDHeR3LfgzFw5Ahs2QJbt8L27fEr/PPn7/ya2bND0aL2UaTIje2/lwsVspV7vnw3bg9HRAR5xC3XlMrM/6c8TUZ5HynhMhmh4RzbFpJB3opIujEG9uyBTZtsRR9b4W/ZAmfOuH8dPz+4+277KFnyxuPmcsGC+ktcJDWltN7z6D4AIpJ6oqJg82bYsMG2f27YYB/uVPQ5ckC5clC2bMKfZcvaW+4i4l2UAIhkQMbYdvlVq2DlSvtzwwbbOe9WihSBKlWgcmX7M3a7VKn4vbVFxPspARDJAK5dg3XrYOnSGxX+4cNJn58tG9x/P1SvDgEB8MADtpNdoULpF7OIOEsJgIgXio6G336DJUvgp59g2TI4dy7xc7NlgwcfhIcesj+rV7d/1dtx6SKSWSkBEPESx47B3LkwezYsXGgnxElMqVJQt66t8OvWtX/hZ8+evrGKiOdTAiDioYyxnfV+/BHmzIE1a+y+vytdGho1goYN7aNUqfSPVUS8jxIAEQ9ijK3op02D6dNh376E5xQoAMHB8OijtsIvV07D60TkzikBEHGYMbB6NXzzTdKV/n33QfPmEBoKDz9s544XEUkJ/RoRcci+fTBxIowfD39f5drlgvr1oUMHO1+5v78jIYpIBqYEQCQdXboEM2bAF1/A4sXx2/RdLnjkEVvpt2sHJUo4F6eIZHxKAETSwdat8PHHMGECnD0b/9gDD0D37vD446r0RST9KAEQSSPR0bYH/0cfwaJF8Y8VKgSdO9uKv3p1Z+ITkcxNCYBIKjt/HsaNg5Ej7XS8NwsOhmefhZYt7QQ9IiJOUQIgkkqOHYNRo+xf/DdP0pMvHzz1FPTpA5UqORaeiEg8SgBEUmj/fnjnHfjf/2wnv1gVK8JLL0HXrlotT0Q8jxIAkWQ6dAiGDYOxY+OvslerFvzzn9C6Nfj6OhefiMitKAEQuUPHjtm/+EePhsuXb+wPDobXXoOgIM3MJyKeTwmAiJsuXoQRI2zlf+HCjf1NmsCbb9qFd0REvIUSAJHbiImByZNh4EA4ePDG/kcegaFDoUED52ITEUkuJQAit7B0KQwYAL/8cmNftWrw3//axXh0q19EvJUSAJFEHD4ML78MX311Y1/x4vCf/0BYmDr3iYj3UwIgcpPoaBgzBgYNgjNn7L6cOeHVV+0jTx5n4xMRSS1KAESu++UX6N0b1q27sa9tW/jgAyhVyrm4RETSgo/TAYg47fJl+Mc/oHbtG5V/mTJ2Hv9vv1XlLyIZk+4ASKa2erWdpnfrVlvOmtXe6h80CHLlcjQ0EZE0pQRAMqUrVyA83Pbmj4mx+2rWhPHj4d57nYxMRCR9KAGQTOe33+xSvH/8YctZs8KQIfYv/yz6RohIJqFfd5JpGGOn733lFXsHAKBGDftX/333ORqaiEi6UydAyRSOH4dWreD5523l7+trmwBWrlTlLyKZk+4ASIa3ZAl06QJ//WXLpUvbCX7q1XM2LhERJ+kOgGRYMTHw1lvQuPGNyr9dO9iwQZW/iIjuAEiGdOYMdOsGM2facs6cMHIkPPOM5u8XEQElAJIBbd4MbdrA9u22XL48zJgB99/vbFwiIp5ETQCSoXzzjZ3RL7byb9HCzu6nyl9EJD4lAJIhxMTAG29Ax45w4YK9zT9kiG0CKFDA6ehERDyPmgDE6126ZKfznTbNlgsUgMmToXlzR8MSEfFoSgDEqx0+DK1b2zn9ASpWtIv43HOPs3GJiHg6NQGI19q4EerUuVH5N2gAq1ap8hcRcYcSAPFKixbZsfz79tlyjx6wYAH4+Tkbl4iIt1ACIF5n6lTbvn/+vO3s98478NlnkC2b05GJiHgP9QEQr/Lhh/Dii3Y7WzaYNAk6dHA2JhERb6Q7AOIVjIFBg25U/nnzwty5qvxFRJJLdwDE4127Br17w+ef23KxYrbyDwhwNi4REW+mBEA8WlSUXckvdox/+fIwf779KSIiyacEQDzWlSvw+OM3FvSpVs1W/sWKORuXiEhGoARAPNKlS9C2LcybZ8u1a9vtggWdjUtEJKNQAiAe58IFeOwx+OknW65fH2bPhnz5nI1LRCQjUQIgHuXcOTvGf/lyW27UCH74AXLndjYuEZGMRsMAxWNcuAChoTcq/2bN7Lz+qvxFRFKfEgDxCBcvQsuWsGyZLYeGwowZkDOns3GJiGRUSgDEcZcvQ5s2sGSJLYeEwPTpkD27s3GJiGRkSgDEUVevQvv2diEfsG3+M2ZAjhzOxiUiktEpARDHREXZcf6zZ9tyYKDt8Kfb/iIiaU8JgDgiJgaefhq+/96WH35YHf5ERNKTEgBJd8bAyy/Dl1/aco0aMGeOXeBHRETShxIASXfDhsEHH9jte+6xC/vkz+9sTCIimY3LGGOcDiI1uFwuMshbydDGjrUr+wHcfTf8/DOULu1sTCIi3iil9Z7jdwCWLl1KlSpVqFixIqNGjUpw/NKlS3Tr1o2AgAAaNGjAzNiVYcTrfPMNPPec3S5UyPb8V+UvIuIMx+8ABAQEMHLkSPz9/QkJCWH58uUULlw47viYMWPYuHEjH3/8MXv37qVRo0b8+eefuFyueNfRHQDPtnChndwnKsp29FuyBGrVcjoqERHv5dV3AM6cOQNAYGAg/v7+BAcHs3r16njn5M+fn3PnzhEVFcXJkyfJlStXgspfPNsvv9iJfqKiIFs22/Nflb+IiLMcTQDWrl1L5cqV48pVq1Zl1apV8c554okniI6OpnDhwtSvX5/Jkyend5iSAnv3QosWdp5/lwsmT4YmTZyOSkREPH41wI8++ogsWbJw6NAhNm3aRGhoKHv37sXHJ2HuEh4eHrcdFBREUFBQ+gUqCZw6ZRf0OXzYlj/80M76JyIidy4iIoKIiIhUu56jfQDOnDlDUFAQ69evB+D555+nadOmhIaGxp3TsWNHnn76aUJCQgCoU6cOEyZMiHfnANQHwNNcuQJNm0Ls/9UBA2DECEdDEhHJULy6D0D+64O/ly5dyp49e1i4cCF16tSJd07jxo2ZNWsWMTEx7Nq1i5MnTyao/MWzGGNn+Yut/Nu1g3ffdTQkERH5G8ebAD744AN69epFVFQUL7zwAoULF2bs2LEA9OrVi06dOrF582Zq1qxJkSJFGDlypMMRy+28/rpt6weoW9fO+JdIi42IiDjI8WGAqUVNAJ5h3Dh49lm7XaECrFwJN43qFBGRVJLSek8JgKSaxYshJASio22lv3KlTQJERCT1KQG4TgmAs3bsgDp1bM//7NntRD916zodlYhIxuXVnQAlYzh9Glq2tJU/wP/+p8pfRMTTKQGQFLl2DR5/HLZts+V//QuefNLZmERE5PaUAEiKDBhgF/UBO93v0KHOxiMiIu5RHwBJtpuX9q1eHZYtgzx5nI1JRCSzUCfA65QApK8lSyA42DYBFCsGa9dCqVJORyUiknmoE6Ckuz//tLP7Xbtme/x//70qfxERb6MEQO7IuXPw2GM3evx//jk89JCzMYmIyJ1TAiBuMwa6d4ctW2x54EDo3NnZmEREJHnUB0Dc9u678I9/2O1mzeDHHzXHv4iIU9QJ8DolAGnrp5/g0UchJgbKlIFffgE/P6ejEhHJvJQAXKcEIO0cOAAPPgjHjkGOHLBiBQQEOB2ViEjmplEAkqauXIH27W3lDzBmjCp/EZGMQAmA3FL//rB6td3u3Ru6dXM2HhERSR1qApAkTZgATz1lt2vXhqVL7bh/ERFxnvoAXKcEIHVt2GBX9Lt8GYoUsZ3+NNmPiIjnUB8ASXUnT0Lbtrby9/GBqVNV+YuIZDRKACSemBjo0gV277blYcOgUSNnYxIRkdSnBEDiGToU5s61223bwquvOhuPiIikDfUBkDhz5kCLFnbK30qVYM0ayJfP6ahERCQx6gR4nRKAlNm1C2rUgNOnIXduW/lXrep0VCIikhR1ApQUu3jR3u4/fdqW//c/Vf4iIhmdEoBMzhh47jn47TdbHjAAOnZ0NiYREUl7agLI5D75BPr0sdsNGsCiRZAli7MxiYjI7akPwHVKAO7cqlUQGAhRUXDXXfDrr1CsmNNRiYiIO9QHQJLl6FG7yE9UFGTNCt98o8pfRCQzUQKQCV27Bo8/DgcP2vL778PDDzsbk4iIpC8lAJnQv/4FERF2u0uXG30AREQk81AfgEzm22/trX+ABx6AlSshVy5nYxIRkTunToDXKQG4vS1b7LK+589D/vx2hb/y5Z2OSkREkkOdAMUt587ZyX7On7flSZNU+YuIZGZKADIBY6BHD9i61ZZff93O+S8iIpmXmgAygREj4JVX7HZICMyeDb6+zsYkIiIpoz4A1ykBSFxEBDRpAtHRUKaMbff383M6KhERSSklANcpAUjowAF48EE4dgyyZ4cVK2xZRES8nzoBSqKuXoUOHWzlD3bOf1X+IiISSwlABtW/v53rH6BXL+je3dl4RETEs6gJIAOaOBG6dbPbtWrBsmW2CUBERDIO9QG4TgmAtWED1K0Lly9D4cK201/p0k5HJSIiqU19ACTOqVPQrp2t/H18YOpUVf4iIpI4JQAZREyMXdhn1y5b/s9/oHFjZ2MSERHPpQQggxgyBObMsdutW8M//uFsPCIi4tnUByADmDULHnvMbleqBGvWQL58zsYkIiJpS50Ar8usCcD27ban/9mzkCePrfyrVHE6KhERSWvqBJiJnT8PbdrYyh/s8D9V/iIi4g4lAF7KGDu5z+bNtjxwoE0GRERE3KEmAC/17rs3OvoFB9sOgFrhT0Qk81AfgOsyUwKwaJFd1jcmxq7wt24dFCrkdFQiIpKe0q0PwM6dO5P9IpJ69u6FTp1s5Z8jB8yYocpfRETunNsJQMWKFalXrx5jxozh1KlTaRmTJOHSJWjbFk6csOVx46B6dWdjEhER7+R2AvDUU0/x+++/06dPH0qUKEHbtm2ZMWMGUVFRaRmfXGcM9O4Nv/5qyy+8YGf+ExERSY476gNw+fJlZs2axaRJk5g7dy7Xrl3Dz8+Pjh070rVrV+rWrZuWsd5SRu8DMGIEvPKK3X7kEVi8GLJmdTYmERFxjmOdAE+ePMm0adOYNm0ay5cv59q1a5QvX54uXbrQrVs3ypQpk+ygkiMjJwBz50KLFrbdv1Qp2+mvaFGnoxIRESc5Pgrg6tWrzJw5k3/84x/s3bs3LqhGjRrx1ltvUbt27ZRc3m0ZNQHYsgUeeshO9pMrF/z8s9r9RUTEoQQgOjqa+fPnM2XKFH744QfOnTtH9uzZadmyJe3bt2ft2rV88cUXXLhwgYkTJ9KhQ4dkB+iujJgAnDoFtWvDn3/a8vTpdrlfERGRdE0Ali1bxpQpU5g+fTrHjx8HoG7duoSFhfH4449ToECBuHP3799P5cqVqVChAr/99luyA3RXRksArl2DZs3smH+A8HAYPNjRkERExIOkWwLg7+/P/v3747a7du1KWFgYFSpUSPI5AQEB7N+/Py5ZSEsZLQF48UX48EO73a4dTJsGPpq4WURErku3iYBOnTrFU089xZIlS9i9ezdvvvnmLSt/gFdeeYXvvvvulucsXbqUKlWqULFiRUaNGpXoOWvXrqVWrVpUqVKFoKAgd0P2WuPG3aj8q1WDCRNU+YuISOpy+w7AxYsXyZUrFwAxMTH43FQjnThxgkLJnI4uICCAkSNH4u/vT0hICMuXL6dw4cJxx40xPPDAA7z//vs0adKE48ePxzse90YyyB2AhQvtrf/oaChSBNauBX9/p6MSERFPk253AHLlysX+/fvp3Lkzo0ePjtsfExND+fLlefHFFzly5MgdvfiZM2cACAwMxN/fn+DgYFavXh3vnHXr1vHAAw/QpEkTgEQr/4zi99+hfXtb+WfPDt9/r8pfRETShtsJwKZNm6hUqRJTp06Nl3FcvXqVunXrMmrUKMqVK8fvv//u9ouvXbuWypUrx5WrVq3KqlWr4p0zf/58XC4XjzzyCC1btmT+/PluX9+bHDoEoaF2uB/AxInw8MPOxiQiIhlXFndPnDZtGi6XizVr1lCjRo24/Tly5GDu3LmsX7+e2rVrM2jQIGbOnJlqAV6+fJkNGzawaNEiLl68yKOPPsrvv/9Ozpw5E5wbHh4etx0UFOQ1/QUuXICWLWHfPlseNgw6dnQ2JhER8SwRERFERESk2vXc7gNw3333cd999zF16tQkz2nRogXr1q3j8OHDbr34mTNnCAoKYv369QA8//zzNG3alNDQ0LhzZs+eTUREBO+++y4Ajz/+OD169CAkJCT+G/HSPgDR0baXf2zO9Mwz8Omn4HI5G5eIiHi2dOsDcOHCBY4dO5aqweTPnx+wIwH27NnDwoULqVOnTrxzHnroISIjI7l48SInT55k/fr11KtXz+3X8GTGQP/+Nyr/4GD4+GNV/iIikg6Mm7p37258fHzM+vXrEz2+efNm4+PjYx599FF3L2mMMSYiIsJUrlzZlC9f3owcOdIYY8yYMWPMmDFj4s75+OOPTZUqVUxgYKCZMmVKote5g7fiMf79b2NsGmDMffcZc/q00xGJ3FrBggUNoIceeqTho2DBgm59HyFl9Z7bTQCLFi2iWbNm+Pv7M2jQIGrXrk3RokU5duwY69atY9iwYWzfvp0FCxbQuHFjdy6ZqrytCeDTT6FXL7tdqhSsWAF33+1sTCK3423fMxFv5O73LF2nAp43bx4dOnTgwoULCY7lypWLt956ixdffDHZwaSEN/1i+u476NDBru5XqBAsXw43DYYQ8Vje9D0T8VYemQAA7N69m8jISH777Te2b99OsWLFuOeee+jatSslS5ZMdiAp5S2/mJYsgaZN4epVyJ0bfvrJLvgj4g285Xsm4s08NgHwVN7wi+nXXyEoCM6dgyxZYPZs2/FPxFt4w/dMxNulVwLg9jwAsS5fvsyRI0c4d+4cMTExiZ7zwAMPJDugjGrTJlvZnztnyxMnqvIXERHnuJ0AxMTE0KdPHyZOnMjly5eTPM/lchEdHZ0qwWUUW7ZAkyZw4oQtjxoFTzzhbEwiIpK5uZ0ADB06lE8//RQ/Pz8efvhh7rrrrngLAsVyaRB7PDt2QOPGcPSoLQ8fDv36ORuTiIiI230AqlWrxpkzZ1i5ciUlSpRI67jumCe2Te7aBQ0awIEDtvzWW/Cvfzkbk0hKeOL3TCSjSa8+AG7PBLhv3z5atGjhkZW/J9q2DQIDb1T+b7yhyl8kIzl06BCvvvoqISEh+Pv7kzdvXu6//37atm3L999/77GJUlBQUKJ3bzNbDHIHTQAPPvhggqV6JXEbN8Kjj9647T9wINy0TpGIeLmPP/6Yf/3rX5w9e5aAgAAaNGhA8eLF2bp1K7/88gvff/89derUYeXKlU6HmihPaKr1hBgyO7cTgD59+tCxY0fmz5+fYCEeuWHtWggJgVOnbHnoUBg0SPP7i2QUEyZMoF+/ftx1111Mnjw53uJlsSZOnMgnn3ziQHQi7nO7D8CECROYMGECkZGR1K9fn/Lly1OgQIFEz33vvfdSNUh3eELbZGSkXdY3dqjfiBEwYICjIYmkKk/4njnp6NGjVKlShdOnT7N8+XLq1q2b5LlXrlwhe/bsceXFixczYsQIfv/9dy5cuMB9991Hx44d6du3b4LnlilTBpfLxc6dO3nzzTeZO3cumzdvpmLFivTu3Ztnn302wXOWLVvGvHnzWLx4MRs3bqRgwYJUrFiRxx9/nOeee449e/ZQrly5RGNt0KABS5YsAWDJkiVMmTKF5cuXc/DgQbJmzco999xDp06d6NevX4Jb9+Hh4bz55pssWbKEy5cvM3r0aFauXEnu3Llp1KgR7733Xlxd4W4MmZ3HTQR0J+01Sc0PkJac/sX09dcQFmZn+AP45BPo3duxcETShNPfM6f997//5bXXXqNNmzZ8++23bj9v2LBhDBo0CD8/P0JDQ8mfPz/z589nx44dNGvWjB9//DHeLfGyZcsSFRVF7dq1+eGHHwgJCSF79uzMmjWL6OhoRowYQf/+/ePO/+qrr+jSpQuFChWibt26VK1alZMnT/Lbb78BsHr1as6cOcMHH3zA+PHj2bt3L+E3tUuWKVOGsLAwAJo1a8a2bdt4+OGHKVmyJLt27WLJkiWcPHmSFi1a8MMPP8R7b7EJQK9evfj8888pU6YMjRo14rvvvuP48eNUq1Ytbsl3d2PI7NIrAXB7KaElS5a4/XDCHbyVVBUTY8y7795Y1S9LFmO+/NKRUETSnFPfM0/RtWtX43K5zPDhw91+zubNm02WLFlMiRIlzJ49e+L2X7p0yTRp0sS4XC4zbty4eM/x9/c3LpfLBAYGmn379sXt37lzp8mSJYspUqSIiY6OjtsfGBhofH19E12t9cSJE/HKDRo0MD4+PknGu2vXrgT7YmJizBNPPGFcLpf58ccf4x0bPHiwcblcJkuWLGbRokVx+69cuWKaNm1qXC6XmTlz5h3FkNm5+z1L6ffR7T4AQUFByc8yMqjoaOjf307sA5A3r13op0kTZ+MS8SgvvQQbNqT/61avDh98kKqX3LJlCwAVKlRw+zmjR48mOjqaNm3a4O/vH7c/R44c9O7dm8WLF/P+++/zzDPPJHjuc889R6lSpeLK5cqVo0aNGqxdu5YDBw5QunRpAPLmzYuvry+FChVKcA0/Pz+3YwV79+HvXC4XgwYNYurUqSxZsiTRfg+NGzeOtxJstmzZaNWqFfPnz+e3337jscceu6M4JO3d8VTAMTExLFmyhO3bt7Nnzx7eeecdtmzZQunSpcmdO3daxOiRTp6EJ5+E+fNtuWRJmDMHNAuyyN9s2GA7yGRS27ZtA6B58+YJjgUHB+Pr68vOnTuJiYmJ19SaM2fORCvNwMBA1qxZw8GDB+MSgKeffpo5c+YQEBBA69atadmyJYGBgRQsWPCO47106RJffPEFkyZNYu/evRw9ejTe7K5//vlnos/r2LFjorECHIgdDy0e5Y4SgBUrVvDcc8+xadMmwGaF77zzDlOmTGHixIl8/PHHif4nz2g2boQ2bexEPwD33Qdz58Lddzsbl4hHql49w7xulSpV+OWXX9ixY4fbzzlw4AAul4s6deokOJY3b16qVKnCH3/8wdGjRylevHjcsWLFipErV64Ez4ndFxUVFbevTZs2REREMHLkSCZMmMD//vc/fH19adSoEcOHD+f+++93K9bo6GhatWrFokWLqFixIs2bN8fPz4/cuXNjjGHIkCGcPXs20ecmdlcksVjFc7idAOzZs4fmzZtjjKFz586cPXuWWbNmAXaOgPfff5+WLVvy888/89BDD6VZwE6bOhWefhouXrTldu3giy/s7X8RSUQq34Z3UmxFumLFCrefc/fdd7Nt2zZWr16d4Nb52bNn2bJlC1mzZqVYsWIpii0wMJDAwEDOnDnD0qVLmTFjBhMmTODxxx9n8+bNbl1j0aJFLFq0iOrVq/Prr7/GO7Zq1SqGDBmSohjFs7jdtf+1114jJiaGVatW8eWXXxIQEBB3rHXr1mzYsIFcuXIxc+bMNAnUaRcvQp8+dhGfixftuP5hw+Cbb1T5i2QWTz31FH5+fnz//fe3neTnypUrAFSuXBmAefPmJThn4cKFREdHU6FChVSbGCd//vy0bNmS//3vf4SGhrJ161aWLVsWdzxr1qwAXI0dsnSTrVu3AvDSSy8lODZlypRUie92MUj6cTsBWLNmDY899hhVqlRJ9Hj58uV59NFH4+4KZCQbNkDNmnZoH0DBgjBvHrz2mib4EclMihQpEjfPSceOHZk7d26i502cOJEGDRoA0LdvX7JkycKMGTPYv39/3DmXL19m7NixQOIV7p2YN29eglVYo6Oj2bNnDy6XC19f37j9d911F8YY1q1bl+A6zZs3x+Vy8eOPP8bbHxkZyddff52iGG92qxgk/bjdBHD69GmyZLmeDYgAAAAgAElEQVT16VmzZuVo7Py3GcDVq/DOO/Dvf98Y31+/PkyaBDd15hWRTCQsLIwLFy4wcOBAQkNDCQgIoGrVqhQvXpxt27axYcMGDhw4wMMPPwzYOwCDBw/mjTfe4MEHHyQ0NJS8efOyYMECduzYQUhISKIjAO5Ep06dyJkzJ/Xr18ff35/jx4+zatUqtm/fTsOGDeP1PwgODubLL7+kW7duhISEULx4ccqUKUOXLl2oWLEiDRs2ZPr06dx3330EBgby008/sX37dgYMGJBqk7zdKgZJR+6OF2zYsKHJkyePOXv2rDHmxtjPWEeOHDHZsmUzQUFBKRqXmFx38FbcsnKlMffee2N8v6+vMUOHGnPtWqq+jIhXSe3vmTc7dOiQeeWVV0xwcLApXbq0yZ07t6latapp1aqVmTFjRoLzFy5caJo1a2buvvtu4+fnZwIDA82oUaMSvXaZMmVM2bJlEz0WHh5ufHx8TGRkZNy+MWPGmDZt2phy5cqZXLlymSpVqpg+ffqY6dOnm4sXL8Z7fkxMjBk2bJipUqWKyZMnj3G5XKZhw4Zxx48dO2Y++ugjU79+fVOoUCETEhJixowZY4wxCc5NKp5Yu3fvNi6Xy3Tv3v2OYsjs3P2epfT76PZMgFOmTKFz5840bdqU/v37s3z5coYOHcrly5eZM2cOH3/8MYsWLWLChAl07do1LXOWRKXWDGUHD8L//R9MmGCrfoD774fPPoPatVN8eRGvltlnAhRJDx43FTDYtqzYBS58fX2Jjo4mX758ccNCunTpwsSJE5MdTEqk9IM4fRreew+GD4dLl+y+7NntMr6vvgrX+6yIZGpKAETSnkcmAGA7g7z//vts3bqVffv2Ubx4cSpVqkTfvn1p0aJFsgNJqeR+EEeO2FFKo0ffWMQHoHVr+O9/oWLFVAxSxMspARBJex6bAHiqO/kgYmIgIsLe1v/uO7g+WgeAGjXsKn7XO/CKyE2UAIikvfRKAO54KmBvFRUFy5bBDz/AzJmwZ0/84/XqwaBB0LSphvaJiEjG53YCEBAQcNuJKowxuFyuBDNIpSdj4MQJ2L3bTtW7fj2sXg3r1sH58/HPzZ7dzuTXuzc88ogz8YqIiDjB7QQgdl3pW/H396dAgQIpCigl/LKc5XxMTqJM0j32fH3tX/vt20PnznCHC2WJiIhkCG4nADExMYnuP3z4MLt37+b//u//OHHiBBEREakV2x07FZ0vwT4formfTdQpvJPAmhdp1ssfv9C66tYvIiKZWqp1AoyKiqJq1ao0atQobnrL9ORyuehX6nvyRJ+myKV9lD29gbJmJxXZQW4uxj85f35o1cqu6vPII2r0F3GTOgGKpD2vHAXQt2/fuOkt01uCDyIqCvbtu9EJYMUKWLXKDgG42T33wHPPwTPPQJ486Ru0iJdRAiCS9rwyAWjcuDF//PEHhw8fTq1Lus2tD+LECZg7F2bMgFmzbJIQy88PXnwRnn/ervYjIgkoARBJex6XAGzcuDHR/VevXuXcuXNMmjSJ8ePH07JlS77//vtkB5Rcd/xBHDsGX34JY8fC9u039hcoAK+/Dn372mECIhJHCYBI2vO4BMDH5/YrB+fLl4+1a9dS0YHp85L9QURHw/ffw1tv2eaCWOXK2RmBWrdOvSBFvJwSAJG053EJwFNPPZVkAHnz5qV8+fI88cQTFC1aNNnBpESKfzEZY5sFXn01/h2B1q3ho4+gZMmUByni5ZQAiKQ9j0sAPF2q/WKKioJPP7WrAJ08afflywfvvgs9e2rEgGRqSgDECRERETRq1IjBgwczePBgp8NJlvHjx9OjRw+++OILunXrdstz0ysBuP19/cwma1bb/r9lCzz5pN139iz06gVt2sDx487GJyKOiomJYfr06Tz66KOUKVOGHDlyUKxYMapVq0bPnj2ZNWtW3Lnjx4/Hx8eHCRMmOBhx2tmzZw8+Pj6ULVs2XV7vdrPRegNPeg9uTwTUsGHDZAf+008/Jet5jipaFCZPhi5d7F/+Bw/aRQRWr7adB5s0cTpCEXFAly5dmDp1KtmyZaN69eq0adOGS5cusWPHDr788ku2bdtGy5Yt4z3Hk37pp4WM/v4yKrcTgN27d3Pp0iWOHTsG2E6Bfn5+HM/ofxE3awYbN8Kzz8K338LhwxAcDP/5D/zzn2oSEMlEZsyYwdSpU8mfPz/bt2+nSJEi8Y6fPn060bVQ1GwinsjtJoBffvmFEiVKUKNGDRYuXMilS5c4evQoe/fuZezYsdSrV4+iRYuyZcsWzp49G+/h9fz84Jtv7PrBOXPaDoMDB0LHjnDunNPRiUg6WbFiBQB9+vRJUPkDFChQgEaNGgEQFBREjx49AOjevTs+Pj5xj3379gEQHh6Oj48PkZGR/Pjjj7Rq1YoSJUrEu6UeExPDqFGjaNSoEUWLFqVEiRIEBwezYMGCRGOcO3cuAwYMoFq1auTKlYvSpUvTtGlTpk2bFu+87du3M3z4cJo2bUrevHkpWrQoNWrUoH///ly7di1Fn1NERAQ+Pj4MGTKEP//8ky5dulC2bFmKFClCs2bN2Lx5c6LPO3/+PP369aNy5coULlyY0NDQWw4rL1OmTJLND7Gf7dKlSxMcO3LkCH369KFmzZrky5ePYsWKERgYyJgxYxKce/jwYXr16kVAQAB58+alSpUq9OjRgyNHjiT6ukePHiUsLIyyZctSokQJ2rZty7Jly5J8D05y+w7AgAEDOHfuHOvXrydfvhtz7pcqVYqePXvSqlUrypYty//93//xzTffpEmwjnK57NTBNWvavgC7d8P06bB5sx1G6MDQRxFJX9WqVQOSnhflZt27d6dgwYLMnDmT1q1bU7169bhj+fPnj3fuxIkTmThxIqVKlaJz585cunQJgAsXLtC0aVN+/vln8uTJQ7NmzYiKimL27NksWrSIYcOG8c9//jPuOsOGDWPQoEGULFmSOnXq0Lx5c44cOcLatWuZPn06HTt2BGDbtm3Url2bqKgo6tSpQ8+ePYmKimLHjh188sknvPXWW2TJkvLV4n///XceeeQRoqKiaNu2LcuXL2f+/PksW7aMbdu2UfKm0VWnT5+mXr16bNmyhVq1ahEaGsr+/ft58skn6dy5c5KvcafND4sXL6ZDhw6cPn2aRo0a0bNnTy5fvsyGDRt499136d27d9y5S5YsoX379pw6dYqyZcsSFhbGsmXLGD9+PLNmzSIyMpKqVavGnb97924CAwM5ePAgDRs25MEHH2Tr1q00b96ctm3b3lGc6cK4qWTJkqZfv363PCcsLMwUKVLE3Uumqjt4Kyl34oQxwcHG2HsBxhQsaMyyZen3+iIOSdfvmQe6fPmyKVy4sPHx8TGdOnUyX3/9tdm7d2+S53/xxRfG5XKZCRMmJHp88ODBxuVymSxZsphZs2YlOP7qq68al8tlXn75ZXP58uW4/ceOHTN16tQx2bNnNzt27IjbX7p0aZMnTx5z6NChBNc6fvx43PYbb7xhXC6XGTlyZILzTp8+bWJiYpJ8TzfbvXu3cblcpmzZsvH2L1myxLhcLuNyucywYcPMlStX4o4NGTLEuFwu079//3jPee2114zL5TI9e/aMtz8yMjLuWkOGDIl3zN/fP8Frx4r9bCMjI+P2nTt3zpQqVcr4+PiY2bNnJ3jOwYMH47YvXrxoypQpY7Jly2Z+/vnnBDH5+PiYxo0bx9vfqVMn43K5zNChQ+PtnzhxYtx7SOr/ws3c/Z6l9Pvodorn5+fH3LlziY6OxtfXN8Hxy5cvs2DBAgoXLpxqyYnH8vODOXPsjIHDhsGpU7ZT4JdfQocOTkcn4lFeegk2bEj/161eHT74IHWvmT17dr744gv69evH119/zddffw1AkSJFePTRR3nqqadokowOwnXr1qVFixbx9p07d44PPviAAgUKMHjwYLLfNDNp4cKF6d27Nz169GDy5MlxQ+Py5s3LxYsXyZs3b4LXKFSoUNx27PFixYolOO/vdydSIl++fAwYMIBs2bLF7evYsSPh4eHxlpg3xvDRRx/hcrno27dvvGsEBgbywAMPuHXX5XYmTJjAgQMHqFWrFs2bN09w/K677op37t69e+nevTsPP/xwgpjq16/PTz/9xN69e/H39+fo0aN8/fXX+Pr6JngPnTt3pn///pyMHVruIdxOAEJDQ3nnnXcYPnx4vFtOAAcOHGD48OEcOXKEsLCwVA/SI/n62o6A99xjRwlcuQKPPw4HDkD//k5HJ+IxNmyAyEino0g9LVq0oGnTpqxatYrFixezbt06fvrpJ7766iu++uor+vbty6hRo+7omolVRlu3buXatWuULl2aESNGJDh+/vx5wLblx3r66ad5+eWXqVSpEu3ataN58+bUr1+f3Llzx3tuWFgYgwYN4qmnnuKrr76iTZs2BAUFUaZMmXjnbdiwIUEbfMGCBXnxxRfdel+PPfZYvMofiGvfP3DgQNy+AwcOcOHChbjhlH/XtGnTVEkAfv/9dwDat29/23M3bdoEQHR0NOHh4QmOZ72+pPz27dvx9/dn27ZtANSoUYOCf1tPxsfHhyZNmiToh+E0txOAF154gYULFzJw4EA+//xzAgICyJ8/PytWrGDLli0YY6hZsyZDhw5Ny3g9z1NPwV13Qfv2tkPggAGwf7+dRlgjBES4qek7w7xulixZqF+/PvXr1wfgzJkzTJ48mZdeeonRo0fTsmVLgoOD3b5enTp1Euzbs2cPYPsbJFX5uVyueIuvvfTSS1SsWJEPP/yQUaNGMWrUKLJnz06LFi0YPnw4/v7+ABQtWpQ//viDUaNGxbVnA9x7770MHTqU1tenQP/tt9948803471mmTJl3E4AKlSokOj+XLlyEXXTYmx//fUXADVr1kz0/Nq1a7v1erezd+9eABo0aHDbc2M//4kTJyZ5zs2ff+x7qFWrVqLn1q5d23sTgBIlSrBs2TJeeOEFZs+eHa+jX4ECBXj55Zd5+eWXE2R7mUJwMCxdCs2bw6FD8P77cP48fPKJvVMgkoml9m14T5Q/f3769OnD8uXLmTp1KhEREXeUACTWrFqqVCkAevXqxSeffOLWdVwuFy1atKBFixYcO3aMiIgIpkyZwrfffsv58+eZO3du3LkVKlRg5MiRvPvuu6xdu5Y5c+YwevRoOnTowN69e7nrrrvo1q3bbWetSw2xnQHXrVuX6PHVq1cnuj9r1qycS2Ik1p9//plgX2wCFBERcduk4u677wZg5cqViSZofxf7HtasWZPo8aTeg5PuaCbAnDlzMm7cOP766y8OHz7M6tWrOXToECdPnmTQoEHkyJEjreL0fNWrw6pVN0YDjBsH3bpBCofTiIj38PPzA25U6LG3iS9fvnzH17r33nvx9fVlxYoVyZpHoEiRInTo0IHvvvuO+++/nwULFrB///4E52XLlo169erx1ltvMXjwYKKjo/n888/v+PVSomTJkuTOnZujR4+yIZEOI/PmzUvyeUePHo27/R7r0qVL/PDDDwlGCNx///0ATJ8+/bYxxY7aWL58uVvvoVKlSgD8+uuvCdr6o6OjWbRokVvXSU/Jngo4b9685MmTh2LFihEdHZ2aMXmv0qXtnYD77rPlyZOhUye4etXZuEQkVUyePJnvvvsu0XHyf/75J+PGjcPlcsV1GovtVJbUX7a3kjdvXvr378+mTZv4xz/+wdGjRxOcs3Pnzrhb1VevXmXx4sUJzjl37lzcc2MTk2XLliU6R0vsX82J3ZFISy6Xi+effx5jDKNHj453LDIyMq49/u8CAgIA4t1av3LlCu+//35cH4mbdevWjVKlSrFu3Tpmz56d4PjN/RLCwsIoU6YMb775JnPmzOHq336Px8TEEBEREVcuUqQInTp1Ijo6mo8//jjeuZMnT+bUqVNJvHsH3cmQgatXr5p3333X3H333cblchkfHx9jjDHDhw83/fv3NxcvXkzRkISUuMO3kraOHzfmwQdvDBNs0cKYm4bBiHgrj/qeOeCll14yLpfLFC1a1DRv3tz069fP9OrVy9x7771xvxOfeeaZuPPPnj1rChUqZPLkyWPat29vhgwZYoYOHWrOnDljjEl8qNrNLl++bBo3bmxcLpfx9fU19evXN6+++qoJCwsztWrVMi6Xy3z99dfGGGNOnToVNySvU6dO5tVXXzWdOnUypUuXNi6Xy3Tt2jXuuq1atTK5cuUyzZs3N3379jV9+/Y1derUMb6+vqZkyZLmwIEDbn0etxsG+Pdhe7ESG753+vTpuM+xVq1apn///qZ9+/YmZ86c5plnnkn0evv27TO5cuUyLpfLVK1a1Tz99NPGz8/PlCxZ0nTo0CHRz3bRokWmYMGCxuVymcaNG5v+/fubvn37mkceeSRBTMuXLzdFixY1LpfL5M+f3zz55JPmpZdeMu3atTN33XWXyZkzZ4LPI7Z+bNiwoRkwYIAJDQ01efLkMWFhYR43DNDtZ1+7ds08/PDDxuVymZw5c8b9pzLGmNdffz3uP8Fff/2VooCSy+N+MZ06ZUzdujeSgNatjbl61emoRFLE475n6Wz//v1m9OjRpk2bNqZSpUomX758Jm/evKZy5cqmdevWZu7cuQmes3TpUhMUFGSKFCkSlyTEzh0QHh5ufHx8kkwAYk2aNMmEhIQYf39/kyNHDuPv72+aNGliRo4caU6cOGGMMSYqKsr897//Nc2aNTOlS5c2OXPmNAEBAWbAgAHmxx9/NFFRUXHXW7BggenevbupWrWqyZ8/v7nrrrvMk08+acaNG5foHAJJSW4CUKZMmUTH758/f97069fPVKpUyRQqVMg0b97cfP/99yYiIiLJ623atMmEhISYokWLmjJlypiuXbua3bt33/Kz/euvv0zPnj1N9erVTa5cuUzx4sVNUFCQGTduXIJzT506ZV555RVTt25dU7BgQZMvXz5TpUoVExYWZmbOnJng/CNHjpiwsDBTpkwZU7x4cdOmTRuzbNkyM378eOPj4+OdCUDs5A3//ve/zdmzZ+MyV2OMiY6ONm+//bbx8fExo0ePTlFAyeWRv5jOnjXm4YdvJAEdOxpz05dQxNt45PdMJINJrwTA7T4As2bNIjAwkEGDBiWYZMLHx4d//vOfPPjgg/GWwsz08ua1EwbFDguZNg26dwf1mRAREYe5nQBs27Yt3lzWialVqxYrV65McVAZSv78MH/+jUHJkyZB7972noCIiIhD3E4AypYtm2ivyVjR0dH88MMPSa7MlKkVLAgLF94YHfDZZzBokLMxiYhIpuZ2AtC4cWN27tzJZ599RkxMTLxjscMe/vrrL7dmWMqUChe2SUD58rY8bFjmmCFFREQ8kut6R4LbOn/+PAEBAezcuZNSpUpRuHBh1q9fT8+ePfnuu+84ceIEd999N7///nu85YLTi8vlStZkGelu1y6oVw9ip++cNAlusdSliCfxmu+ZiBdz93uW0u+j2wkAwKFDh/jXv/7FxIkTE7xo27ZtGTFiRNxUi+nNq34x/fYbBAbC2bOQJQvMmgVNmzodlchtedX3TMRLeVwCcOHChbgVpU6ePMn27dvZt28fxYsXp1KlSokuK5mevO4XU2QkhITYVQRz5YLFi+Ghh5yOSuSWvO57JuKF0isBcHsQYc2aNU337t1TNOYwMZGRkaZy5cqmQoUK5sMPP0zyvDVr1hhfX1/z7bffJnr8Dt6K55gxwxgfHztHQOHCxvz5p9MRidxSwYIFDaCHHnqk4aNgwYJufR8hZfWe23cA8uXLR5cuXRLMcZxSAQEBjBw5En9/f0JCQli+fDmFCxeOd050dDSPPvoouXLlonv37rRr1y7Bdbz2L5PPPoOePe12pUqwYgVcX1BEREQkKSmt99weBVCzZk3Wrl2bqgv/nDlzBoDAwED8/f0JDg5OdMnEUaNG0b59e4oUKZJqr+0xnnkGBg6029u2QZs2tllAREQkDWVx98S3336b9u3bU61aNdq0aUPZsmUT/KUe67HHHnPrmmvXrqVy5cpx5apVq7Jq1SpCQ0Pj9h08eJCZM2fy008/sXbt2gTLO2YI//63HR3w9dd2NcFnnoGJEyEjvlcREfEIbicAD93UQW3z5s1JnudyuVL1LsFLL73E22+/HXer41a3O8LDw+O2g4KCCAoKSrU40pSPD4wfD/v32yaASZOgXDkYMsTpyERExENERETEW4I4pdzuA3Bz5XrLC7pcDB482K1zz5w5Q1BQEOvXrwfg+eefp2nTpvHuAJQrVy6u0j9+/Di5cuVi3LhxCe4yeG0fgJsdP25HAuzcacsTJkBYmLMxiYiIR0qzYYAzZ86kSpUq3HPPPcm+uDtiOwGWLl2apk2bJtoJMFb37t1p2bIlbdu2TXAsQyQAANu32yTg1CnIlg0iIqBuXaejEhERD5NmnQDbtGnD1KlTE+zfu3cvS5cuTfYL/t0HH3xAr169aNKkCX369KFw4cKMHTuWsWPHptpreJV77oEZM+wEQVev2k6B+/c7HZWIiGQwSd4B8PHxITw8nDfeeCPe/vDwcIYOHZqq7fypIcPcAYg1dqxdNRDgwQdh2TI7YZCIiAjpOAzwZhmqovVUvXpB3752+9dfoXt3tISwiIiklmQlAJJO3n8fGjWy29OmwVtvORuPiIhkGEoAPFnWrLbij11C+PXXbf8AERGRFFIC4OkKFYIffoC8eW25a1fYuNHZmERExOspAfAGVavCV1/ZmQEvXIDWreHkSaejEhERL3bLmQATm3EoMjISgDfffDPJ5/195ICkghYt4D//sesG7N4NTz4Js2eDr6/TkYmIiBe65TDAZF0wlacCvpPXzfCjE4yBDh3g229tedAgu46AiIhkOmk2E+D48eOTHVC3bt2SHVByZYoEAODcOahTB7ZsseUZM2yTgIiIZCpplgB4m0yTAIBdNrh2bTh71nYOXLMGblpVUUREMj5HJgISh1WqZJcLBntHoE0bmwyIiIi4SQmAt2rVCv7v/+z21q3w1FOaKVBERNymBMCbhYdDs2Z2e8YMePttR8MRERHvoT4A3u7UKahZE3btsvMEzJsHwcFORyUiImlMnQCvy7QJANiZAR96CC5dgoIF4ZdfoGxZp6MSEZE0pE6AAg88AJ9/brdPnYK2bW0yICIikgQlABnFE09A//52e8MGeO45dQoUEZEkqQkgI4mKgiZNYOlSWx4zBnr1cjYmERFJE+oDcJ0SgOsOH4YHH4RDh+xywsuW2ZkDRUQkQ1EfAImveHH45hvIksXeEWjfHo4edToqERHxMEoAMqJ69eC99+z2gQPQqRNcu+ZsTCIi4lGUAGRU/fpB5852e8kSu3KgiIjIdeoDkJFduAB168KmTbY8fTq0a+dsTCIikirUCfA6JQBJ+PNPO1PgmTNaOVBEJANRJ0C5tQoV4Msv7fa5c3aSoPPnnY1JREQcpwQgM2jZ8sbKgVu2QI8emiRIRCSTUxNAZhEdDc2bw4IFtjxiBAwY4GxMIiKSbOoDcJ0SADecOAE1asDeveDrC4sXQ4MGTkclIiLJoATgOiUAbvrlFztPwJUrULQo/PorlCzpdFQiInKH1AlQ7kyNGvDxx3b76FHo0AGuXnU2JhERSXdKADKjHj2gZ0+7vXIlvPyys/GIiEi6UxNAZnXlCjzyCKxda8tffgldujgbk4iIuE19AK5TApAM+/bZlQNPnICcOe3dgGrVnI5KRETcoD4AknylS8PUqeDjA5cu2UmCTp1yOioREUkHSgAyuyZN4N//ttu7dkFYGMTEOBuTiIikOSUAAq+9Bq1b2+0ff4S33nI2HhERSXPqAyDWmTNQqxbs2AEuF8yZA02bOh2ViIgkQZ0Ar1MCkAp+/x3q1IGLF6FgQTtpUNmyTkclIiKJUCdAST333Qeff263T52Cdu1s50AREclwlABIfJ06wUsv2e3166FPH60cKCKSAakJQBKKioLGjWHZMlseOxaefdbZmEREJB71AbhOCUAqO3zYThJ06BBky2aTgdq1nY5KRESuUx8ASRvFi8O0aZAli10sqH17OHbM6ahERCSVKAGQpNWvDyNG2O39+23/gGvXnI1JRERShRIAubXnn4cnn7TbP/0Er7/ubDwiIpIq1AdAbu/CBXjoITtPAMB330GbNs7GJCKSyakT4HVKANLYjh1QsyacPQt589plhCtVcjoqEZFMS50AJX1UrAhffmm3z52zKweeP+9sTCIikmxKAMR9jz0GgwbZ7c2boWtXrRwoIuKl1AQgdyY6GkJDYf58Wx44EP7zH2djEhHJhNQH4DolAOno9GnbKXDbNlv+8kvo0sXZmEREMhklANcpAUhnO3bYlQNPnYLs2SEiwiYFIiKSLtQJUJxRsSJMn25nCrxyBVq3hn37nI5KRETcpARAkq9RI/joI7t95Ai0amXnDBAREY+nBEBSplcvO1sgwIYNGhkgIuIllABIyr33HgQH2+0ZM+CNN5yNR0REbkudACV1/H1kwIQJEBbmbEwiIhmYRgFcpwTAA9w8MiBLFjtXQKNGTkclIpIhaRSAeI6KFeH77yFbNrtscNu2NxYQEhERj+J4ArB06VKqVKlCxYoVGTVqVILjkydPplq1alSrVo0nn3yS7du3OxCluC0wEMaPt9tnzkDz5vDXX46GJCIiCTneBBAQEMDIkSPx9/cnJCSE5cuXU7hw4bjjK1eupGrVquTPn58JEyawaNEivoxdlOYmagLwMG+/bacJBggIgMhIu4qgiIikCq9uAjhz5gwAgYGB+Pv7ExwczOrVq+OdU7duXfLnzw9AaGgokZGR6R6nJMM//2mHCAKsXw8dO9pmARER8QiOJgBr166lcuXKceWqVauyatWqJM//9NNPadmyZXqEJinlctlJgpo3t+V58+C550B3aUREPEIWpwNw16JFi5g0aRIrVqxI8pzw8PC47aCgIM1GavAAABqISURBVIKCgtI+MElalizw9dfQoAH8+it89hncfTcMHux0ZCIiXiciIoKIiIhUu56jfQDOnDlDUFAQ69evB+D555+nadOmhIaGxjtv48aNtG3blnnz5lGhQoVEr6U+AB7s0CGoWxf27rXlDz+8MXugiIgki1f3AYht21+6dCl79uxh4cKF1KlTJ945+/bto127dkyePDnJyl88XIkSsGABFCliyy+8AJMnOxuTiEgm5/gogMjISHr37k1UVBQvvPACL7zwAmPHjgWgV69ePPPMM8yYMYPSpUsDkDVrVtasWZPgOroD4AV+/RWCguDcOds8MHPmjT4CIiJyRzQT4HVKALxERAQ0bWqXEM6ZExYuhHr1nI5KRMTreHUTgGRCQUG2Y6CPD1y6BC1awMaNTkclIpLpKAGQ9NeqlR0RAHYRoZAQu46AiIikGyUA4ozu3WH4cLt9+LBdNGj3bmdjEhHJRJQAiHNefhlef91uHzgADRvCvn3OxiQikkkoARBnDRlipw0GO09Aw4Zw8KCzMYmIZAJKAMRZLhcMGwb9+9vyrl22OeDQIWfjEhHJ4JQAiPNcLhgxAvr2teXt26FxY9s3QERE0oQSAPEMLpedIvjZZ215yxa7hsCBA87GJSKSQSkBEM/h4wOffAI9e9ry9u0QGAh79jgalohIRqQEQDyLjw+MGQP9+tny7t02CdA8ASIiqUoJgHgeHx/bHPDqq7a8f79tDti82dm4REQyECUA4plcLnjnHRg82JYPHbJJwLp1zsYlIpJBKAEQz+VyQXi4HSYIcPy4nSdg4UJHwxIRyQiUAIjne+01GD3aJgTnz0NoKEyd6nRUIiJeTQmAeIc+fWDaNMiWDaKi4IknbD8BERFJFiUA4j3at4d58yBvXlt+8UUYOBBiYpyNS0TEC7mMMcbpIFKDy+Uig7wVuZ3166FZMzhyxJY7doTx4yFnTkfDEhFJTymt95QAiHfatQuaNr0xP0Dt2jBzJhQv7mxcIiLpJKX1npoAxDuVKwerVtmhgQBr1kCdOrBxo7NxiYh4CSUA4r38/GDBAujRw5b37YN69WD2bGfjEhHxAkoAxLtlywaffWYnDYodJtiyJbz1ljoHiojcgvoASMYxYwZ06QIXL9pyq1YwYQLkz+9sXCIiaUCdAK9TAiAAbNoEbdvCn3/acsWKNjG4915n4xIRSWXqBChys/vvh7VroUULW96xw3YO/PprZ+MSEfEwSgAk4ylQwA4JfPNN2y/gwgXo1Al69brRPCAiksmpCUAytrlzoXNnOHXKlqtUsesIPPCAs3GJiKSQmgBEbqVZM/jtN3jkEVvessVOGjR6NChhFJFMTAmAZHylSsGSJTBkCPj4wJUr0K+fHSVw+LDT0YmIOEJNAJK5LF8OTz4J+/fbsp8ffPSR7SPgcjkbm4jIHVATgMidqF/fNgk8/rgtnzxpE4L27eHoUWdjExFJR0oAJPMpWNB2BJw+HYoUsfu++87OFTB1qvoGiEimoARAMq927eCPP6BDB1s+fhyeeMKuMhg7kZCISAalBEAytyJFYNo0O1FQ7N2ABQvgvvvsPAJXrjgbn4hIGlEnQJFYJ0/CwIHw6ac39lWsaDsJBgc7F5eISCK0FsB1SgAk1axcCb17w8aNN/Y1bw7vvgtVqzoXl4jITTQKQCS11a0Lv/wC770HefLYfXPm2NkD+/aFY8ecjU9EJBXoDoDIrRw5Am+8AZ99BjExdl++fPDaa/D88zcSBBGRdKYmgOuUAMj/t3fvUVFd1x/Av2cUlEdAlEFQkKe8fMAkAha1okmQBpSq9YFKYoiGUiKU2P6aZnUZzDLtssbGV126TIzRQmJbpSpqiI0gJkawK4iKD4KA+EIR4wMFBWb//rjMwDgzCkaducP+rHXXzJx75s7eHnA293HuU3X8OLBwIbBvX3ubUikVAikpgI2N6WJjjHVLXAC04QKAPXVEwJdfAv/3f8CJE+3tbm7Au+8C8+cDvXqZLj7GWLfCBUAbLgDYM6NWS5cOZmYCZ860t7u5ARkZ0m2HHRxMFh5jrHvgAqANFwDsmWtpAbKzpZsMVVa2tzs6SocF0tMBV1fTxccYs2hcALThAoCZTHOzVAj89a/AyZPt7b16AbNnS3ceVKlMFx9jzCJxAdCGCwBmcmo1kJsLLF0KHDqkuy4yUioEpk4FrK1NEx9jzKJwAdCGCwBmVr75Bli+HNi5s/3yQQDo3x9ISgLmzgX8/U0WHmNM/rgAaMMFADNLNTXAunXAhg3SzYY6ioyUCoEZM/ikQcZYl3EB0IYLAGbWmpqkKwfWrZOmGu7IxgaYMgWYNQt46SU+RMAY6xQuANpwAcBk48wZYNMmYPNm4NIl3XV9+gDx8dItil9+mYsBxphRXAC04QKAyU5rqzSz4KZNwH/+o3/rYUdHqRiIj5f2DPBhAsZYB1wAtOECgMna7dvSFQT/+pd046EHiwErK2DMGCA2Vlr8/QEhTBMrY8wscAHQhgsAZjE6FgNffgk0Nur38fWV9gqMHw9ERQEuLs88TMaYaXEB0IYLAGaRGhuB/Hxg925pOXfOcL+hQ4Fx46Rl1CguCBjrBrgAaMMFALN4RMCpU1Ih8OWX0mRDTU2G+/r4ACNHAj/7mbQMHy4dRmCMWQwuANpwAcC6naYmoKgI2L9f2ktw+LA0LbEhNjbACy8Azz8PhIZKUxMHB/NVBozJGBcAbbgAYN3e3btSQfDdd9Jy+LD+5EMdWVlJRYBKBYSEAEFB0uLuDigUzy5uxthj4QKgDRcAjD2ACDh7tr0YKC4GTpwwfthAw84OCAgAAgOlgiAwUFq8vaV1jDGzwAVAGy4AGOuElhZpIqKjR6WlpERarl/v3Pv795cKAR+f9kcfH8DLCxgwgA8pMPYMcQHQhgsAxh4TEVBbK51gePq09Kh5fvFi17bl4gIMHNi+uLu3Px8wQFrfrx/Qo8fTyYWxboQLgDZcADD2FNy6Je0xKC8HqqqAysr2xwsXdO902FlCSEWAi0v7olS2P+/XD3BykqZF1jz26cNFA2MPkH0BUFhYiOTkZLS0tCAtLQ0LFizQ6/PHP/4RW7duhZOTE7KyshAYGKjXx1IKgIKCAkRFRZk6jJ/EEnIALCOPp5rD/fvS3Q4rK6XHixel5cKF9uf19U/kowoARDk46BYFTk7S4uAA2Nt3frG1NdlJjvwzZT4sIY+f+r3X8wnG8ljS09Oxfv16eHp6YsKECUhISICzs7N2fXFxMQ4ePIj//e9/yMvLw+9+9zvk5uaaMOKnyxJ+KC0hB8Ay8niqOVhbA35+0mJMY6N0w6MLF6TDDHV1wNWr0tLx+dWrwI0bRjdTACDq1i1pj0RNzU+P3cYG6N3b+OPD1tnYSFdQWFtLjw8+f8i6gm3bEDVokP66Hj10FzOe5tkSfi8Ay8njpzBpAXDz5k0AwM9//nMAQHR0NIqKihAbG6vtU1RUhF/96lfo27cvEhIS8Kc//ckksTLGHoONjTRtsa/vo/vevy8VBdevS8XAjz9Ky40bQE6ONH9BxzbN89u3gYaGrh2OaGyUlh9/fPzcHteaNY/uI4RuQaBQ6BcJXV0UCmkRQlqMPX/YOoUCOHlSOj/kUf06u72OxY7m+YOPj7vuYX0KC9t/Zrr6fkdHwMDearkxaQFw5MgRnd35wcHBOHz4sE4BUFxcjMTERO1rpVKJs2fPwrcz/6EwxuTD2rr9hMEH/fgjkJlp/L1E0uWNDQ3GF02h0NAgffk3Nek/PqrtwZs0PS1E0hUbLS3P5vO6qqzM1BE8GYWFj/e+QYO4AHgWiEjvGIcwsnvMWLvcLF682NQh/GSWkANgGXlYQg6ABeVh6gCeAEvIAfgJedTUmPVhms4yaQEQFhaG3//+99rXZWVliImJ0ekTERGBkydPYsKECQCAuro6+Pj46G3LEk4AZIwxxp4Vk8736ejoCEC6EqC6uhr79u1DRESETp+IiAhs27YN9fX1yM7ORlBQkClCZYwxxiyKyQ8BrFixAsnJyWhubkZaWhqcnZ2xfv16AEBycjLCw8MxevRojBgxAn379sU//vEPE0fMGGOMWQCSuQMHDlBgYCD5+fnRqlWrTB1Op3l6etKwYcMoNDSUwsLCiIjo1q1bNGnSJPLw8KD4+Hi6ffu2iaPU9/rrr5OLiwsNHTpU2/awuFeuXEl+fn4UFBREBw8eNEXIBhnK47333qOBAwdSaGgohYaG0p49e7TrzDGPmpoaioqKouDgYBo7dixlZWURkfzGw1gechqPxsZGCg8Pp5CQEIqIiKC//e1vRCS/sTCWh5zGQqOlpYVCQ0MpLi6OiOQ3FhoP5vEkx0L2BUBoaCgdOHCAqqurKSAggOrq6kwdUqd4eXlRfX29TtvSpUvprbfeoqamJkpNTaVly5aZKDrjCgsL6fvvv9f54jQW95UrVyggIIDOnTtHBQUFpFKpTBW2HkN5ZGZm0vLly/X6mmsely9fppKSEiIiqqurI29vb7p165bsxsNYHnIbjzt37hARUVNTEw0ZMoTKy8tlNxZEhvOQ21gQES1fvpxmzZpFEydOJCJ5/j9FpJ/HkxwLWd/zs+M8Ap6entp5BOSCHjhxsbi4GG+88QZ69eqFpKQks8xlzJgxcHJy0mkzFndRURFiYmIwaNAgjB07FkSE27dvmyJsPYbyAAyfTGquebi6uiI0NBQA4OzsjCFDhuDIkSOyGw9jeQDyGg9bW1sAQENDA1paWtCrVy/ZjQVgOA9AXmNx4cIF7NmzB/PmzdPGLcexMJQHGbgyDni8PGRdABibR0AOhBAYP348fvnLX2Lnzp0AdPMJDAxEcXGxKUPsNGNxFxUV6Zy0GRAQYPY5rV69GiNHjsTSpUu1vzzFxcVmn0dFRQXKysoQHh4u6/HQ5KE5GVhO46FWqxESEoL+/fvjrbfewqBBg2Q5FobyAOQ1FhkZGVi2bBkUHaZ8luNYGMpDCPHExkLWBYCcffvttygtLcVf/vIXvP3226itrZXtpYxdiduc52pISUlBVVUV8vLycPbsWe3JqIbyM6c8bt++jRkzZuCjjz6Cvb29bMejYx52dnayGw+FQoHS0lJUVFRg7dq1KCkpkeVYGMpDTmORm5sLFxcXqFQqnfjkNhbG8niSYyHrAiAsLAynT5/Wvi4rK8PIkSNNGFHnubm5AQCCgoIwadIk7Nq1C2FhYTh16hQA4NSpUwgLCzNliJ1mLG7NHA4ap0+fNuucXFxcIISAo6MjUlNTkZOTA8C882hubsbUqVORmJiI+Ph4APIcD0N5yHE8AMDLywuvvPIKioqKZDkWGh3zkNNYHDp0CDt37oS3tzcSEhKwf/9+JCYmym4sDOXx6quvPtGxkHUB0Jl5BMzR3bt3tbtt6urqkJeXh5iYGERERGDjxo1obGzExo0bZVPMGIs7PDwceXl5qKmpQUFBARQKBZ577jkTR2vc5cuXAQAtLS3Izs7GK6+8AsB88yAivPHGGxg6dCh++9vfatvlNh7G8pDTeFy7dg032m5mVF9fj6+++grx8fGyGwtjechpLP785z/j/PnzqKqqwhdffIHx48djy5YtshsLQ3ls3rz5yY7F45yVaE4KCgooMDCQfH19aeXKlaYOp1MqKyspJCSEQkJCaPz48fTJJ58QkTwuA5w5cya5ubmRtbU1ubu708aNGx8a94oVK8jX15eCgoKosLDQhJHr0uRhZWVF7u7u9Mknn1BiYiINGzaMXnjhBcrIyNC5SsMc8zh48CAJISgkJER7SdDevXtlNx6G8tizZ4+sxuPYsWOkUqlo+PDhFB0dTZ999hkRPfx32txyIDKeh5zGoqOCggLt2fNyG4uO8vPztXnMmTPniY2FIJLpgWfGGGOMPTZZHwJgjDHG2OPhAoAxxhjrhrgAYIwxxrohLgAYY4yxbogLAMbMxNWrV7F161YsWLAAKpUKffr0QWRkJFJSUsxmZrKn6fPPP0dVVZX29aZNm6BQKLBq1SoTRsWY5eICgDEzUFFRgeHDhyMhIQH79u1DQEAA5s2bBzs7O2RlZWH06NFYsmSJbGeLfJQ//OEPmD17ts7c5SqVCpmZmbKZD4Mxuelp6gAY6+4uXbqE6OhoNDc34/PPP8eMGTN01p8/fx5Tp07FokWLMHjwYL31luDKlSt6bSEhIQgJCTFBNIx1D7wHgDETamlpQXR0NM6dO4d//vOfBr/cPTw8sGPHDlhZWeHDDz80QZTPjqXu4WDMHHEBwJgJlZaW4uTJk4iJicGLL75otJ+bmxveffddTJw4EU1NTdr2yspKJCQkwNfXF3379sW4ceOwdetWvfd7eXlh3LhxuHDhAmbNmgVPT08MGDAA06ZNQ01NjV7/hoYGvP322wgJCYGDgwPCwsLw/vvvo7W1VadfVFQUvL298c0332DIkCHo168fXn/9de36vXv3Ii4uDn5+frC3t8ewYcMwf/58XLt2TSe2zZs3A5B2+3t7ewNoPwdg5cqVOp955swZzJgxA15eXujTpw9Gjx6N1atX6+Wgie3WrVt488034e/vD6VSidjYWBw7dszovzVj3cZTmbeQMdYpa9asISEEffDBB11+79dff03PPfccKRQKGjVqFKWlpVFQUBAJIWjhwoU6fb28vGjw4ME0aNAgUiqV9Otf/5qioqJICEFKpVJnWtRLly6Rn58fCSHIz8+P0tPTaezYsSSEoMjISLp//762b1RUFDk4OJCTkxPFx8fTnDlzaNWqVUREtHjxYhJCkI+PD82dO5dee+01UiqV2u22trYSkTR9aWhoKAkhKCUlRTul96effkpCCJ0pvg8cOEBWVlYkhKAhQ4ZQYmIi9erVi4QQNGHCBFKr1TqxKZVKGj58ODk4OFBSUhLFxcWRQqEgW1tbOnv2bJf/zRmzJFwAMGZCc+bMISEE7dq1q0vvu3//Pvn7+5ONjQ0dO3ZM237v3j2KjY0lhUJBxcXF2nZPT08SQtDcuXOpublZ2z5z5kwSQtCnn36qbZs7dy4JIWjDhg06n7lkyRISQtCyZcu0bZrC4M0339Tpe+PGDbKzsyN/f3+dz1Or1fT888+TEILy8/O17a+99hoJIai0tFTb9mAB0NDQQN7e3mRnZ0e5ubnafpcvX6aJEyeSEILWrl2rF1t0dDTduXNH2/7OO++QEILee+89o/++jHUHfAiAMRPS7Ir28fHRW7d9+3ZkZmbqLIsXL0ZpaSl2796NH374AZMnT8awYcO077G2tkZGRgaISO/yOSEEFi1ahJ4928/9jYuLAwCcO3cOAHD9+nVs3rwZHh4eSEpK0nl/WloaevfurbdLHgCmT5+u81qtVuPjjz9Gdna2zucJITBp0iQA0p0wu+K///0vqqurkZqaitjYWG27q6sr0tPTAcDgoYB33nkHtra2RnNmrLviqwAYM6GAgAAcP34cZ86cQXBwsM66nJwcZGVl6b3Hy8tLe0vQpqYmZGZm6qxvbW2FQqFAeXm5TnuPHj3g5eWl0+bm5gYA2svvysvLQURwdnbG+++/r/fZSqUS58+fR2NjI2xsbLTtmuP2Gk5OTpg5cybUajVOnz6N48ePo7y8HMePH8fXX3+tjb0rNPdyHz16tN66sWPHwt7eHpWVlVCr1VAo2v+28fX1fWjOjHVXXAAwZkKRkZH497//jZKSEkyePFln3ZYtW7Blyxbt65UrVyIjIwOAdGkgIBUJOTk5etsVQqC6ulqnzd7eHkIInTbNF6VarQYA7QmBJSUlKCkpMRizZttBQUHa187Oznr9du/ejYyMDFRUVAAAXFxcMGrUKIwYMQJ5eXldPuNfE1vfvn311vXs2RPh4eHIz8/HzZs34eTkpI2tT58+D82Zse6KDwEwZkKRkZEAgCNHjjyyb8cvTFdXVwBAVlYW1Gq13tLa2mrw2vpH0Wx3/vz5Brer2bbmy9+YkpISTJkyBc3Nzdi0aRN++OEH1NbWYtu2bQgPD+9yXAAwYMAAAEBhYaHB9XV1dXB1ddV++TPGHo4LAMZMSKVSYfDgwcjLy8O6dese2lfzF6sQAv7+/gBg8JK/2tpaLFy40OC6R9Fsd/v27XqX/KnVaixatAjLly/XW/egnJwcNDc3Y+3atXj11Vd1dsOXlZUBgM42HtwzYUhgYCAAac/Cg65cuYLy8nKoVKpHbocxJuECgDETsrKyQn5+Pnx9fZGamooNGzbo7ZpuaWnBhx9+iEWLFkEIAYVCgUmTJsHd3R15eXn47rvvdPonJSXho48+0jlG31murq6YMmUK6uvrsXbtWp0v6WXLlmHJkiW4ePEievTo8dDtaP5aP3r0qE57VlaW9pBFc3Oztt3a2hoAcOfOHaPbjIuLg6enJ4qKirBr1y5te21tLVJTU3Hv3j28/PLLncyUMcaXATJmBs6fP0++vr4khCAHBwf6xS9+QRkZGfTiiy+Sg4MDCSFo4MCBtGHDBu3187m5uWRra0tCCFKpVJScnEze3t4khKBp06bpbN/T05OcnJz0Pjc/P5+EEJSRkaFtq66uJg8PD+1npqSk0IgRI0ihUJC3tzfdvXtX21dzqd3Nmzd1ttvQ0ECOjo5kbW1NL730Ei1YsIDCwsKod+/eNH36dL25Dz744AMSQtCYMWNo8eLFRGR4HoC9e/dqcw4ODqbZs2dr5wH4zW9+oxODsdiqqqpICEGTJ0/u1NgwZql4DwBjZsDd3R3ff/89duzYgeTkZNy4cQMff/wxrl27hri4OKxYsQIVFRWYN2+e9iS22NhYlJSUYPr06WhoaMD27dsRGRmJL774Ap999pnO9juzi13D09MTJ06cQFpaGpRKJbKzs+Hs7IzVq1fj22+/1dmzIIQwuG07Ozvs378fCxYsQGVlJXbs2AEPDw8cOnQIGzduRI8ePZCXl6ftn56ejilTpqCsrAxr1qzB3bt3DcYdExODo0ePYtq0abh37x6++uorxMbGYv369fj73/+ul3NX8masuxFEPPk2Y4wx1t3wHgDGGGOsG+ICgDHGGOuGuABgjDHGuiEuABhjjLFuiAsAxhhjrBviAoAxxhjrhv4fpOMXhHmeYL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AutoShape 2" descr="data:image/png;base64,iVBORw0KGgoAAAANSUhEUgAAAnAAAAHwCAYAAAAmS1LmAAAABHNCSVQICAgIfAhkiAAAAAlwSFlzAAALEgAACxIB0t1+/AAAIABJREFUeJzs3XlYlNX///HnAC6guOCWmoJbimWKqaQp4pKouOde4pZpappWnxYrUX/lt9TKTMv6lEuZ2qfcl1RMSMo9scwtTXHNfV8R7t8ft4AE6LDeA/N6XNdc3tvMvGfK8XWdc+5zbIZhGIiIiIhIjuFidQEiIiIikjYKcCIiIiI5jAKciIiISA6jACciIiKSwyjAiYiIiOQwCnAiIiIiOYylAa5fv36UKlWKGjVqpHrN66+/TsWKFXnsscfYs2dPNlYnIiIi4pgsDXB9+/blxx9/TPX85s2bWb9+PVu3buXll1/m5ZdfzsbqRERERByTpQGuUaNGFC1aNNXzmzZtonPnznh5edGjRw92796djdWJiIiIOCY3qwu4l82bN9OrV6+E/RIlSnDgwAEqVaqU7FqbzZadpYmIiIhkSEYWw3LoAGcYRrIPd6+g5oyrgoWGhhIaGmp1GdlOn9u56HOnzDDgyhW4dAkuXza3L19OfNizf+2a+bh+PfERG5t9nzFloXceOZeLS8oPV9fEbZst6ePq1VA8PUOJ/2fu3+f//ciua9LyGnf/mdr2v4/t3x9K5cqh6X7+3duVKsEHH9z3P49DyGjDk0MHOH9/f3bt2kVQUBAAp0+fpmLFihZXJSKSuW7dgjNn4PRp889z5+DCBfjlF3j9dTh/3tw/fz7xceGC+bh92+rqk3J1hXz5IG/exEda97dvhwYNwM0t8x+urubDzS31YGXP8XuduzvUpEVoqPlwNs76uTPK4QPcyJEjCQkJYdWqVfj6+lpdkojIfRmG2cJ1/Lj5OHECTp0yA9rdj/hjFy+m/lphYZlTU4EC4OmZ+ChY0PzTw8N8uLsnf9h7PH9+M4TlyWOGmozSP+gi92dpgOvRowcRERGcOXOGcuXKMWbMGGJiYgAYOHAg9erVo2HDhtSpUwcvLy+++eYbK8t1SIGBgVaXYAl9bufiSJ/bMODkSTh0CA4fNgPasWOJYS1+/+rVzHi3QNzcoGhRKFLE/DP+Eb9fpAgULpxyOIt/FChgtgzlFI703zs76XNLWtiMXDJwzGazOeUYOBHJXHFxZovZoUMQHW3+efd2dDTcvJm+13ZxgRIlkj5Klky6Xbw4eHklhrMCBdLXHSciji2jucWhu1BFRLLKuXOwb1/yx19/mYP60yJvXihTJvFRtmzS/dKlzXBWtGjOagkTEcelACciudq5c/DHH4mPnTth7144e9b+1yhWDHx8wNvb/DP+Ub48PPig2WKmVjIRyU4KcCKSK8TEwK5dEBWVNLCdOHH/57q4mOHsoYfMR5UqULGieczb2xxHJiLiSBTgRCTHiY2FPXtg69bER1QU3Lhx7+cVKgSPPALVqyeGtYceMsNavnzZU7uISGZQgBMRh3fuHPz6K0RGmn/+9tu97/LMkweqVYMaNRIfjzxidnmqq1NEcgMFOBFxKIZh3u0ZGWk+fvkF/vwz9evz5wc/P6hTx3z4+UHVquaNBSIiuZUCnIhY7tQpWLvWnLQ2LMycXy0lLi5QsyY8/nhiYKte3ZxVX0TEmehnT0Sy3bVr8PPPiYFtx46Ur/PwMMNaw4bm4/HHdUOBiAgowIlINjlyBJYtgyVLYN26lCfDLVAAGjeGpk0hIABq1TLHs4mISFIKcCKSJQwDtm2DpUvN0BYVlfwaFxeoVw+efBKaNzdb2DR2TUTk/hTgRCTTxIe2774zH9HRya8pXRratIHWrSEw0FwuSkRE0kYBTkQyxDBg+/bE0HbwYPJr/PygbVvzUbu2lpMSEckoBTgRSZdjx+Drr2HmTHNpqn9r2BC6dIGOHaFcuWwvT0QkV1OAExG7Xb8OixaZoS0sDOLikp5v0AC6doXOnc0F3UVEJGsowInIff3+O3z6KXz7LVy6lPTcww9D797Qvbta2kREsosCnIik6OZNWLAApk0zV0S4m5cX9OwJffqYY9q0PJWISPZSgBORJA4fhunT4b//NVdIiGezQatW0L8/BAdr8XcRESspwIkIYN5JOmGCeSdpbGzi8eLF4dln4bnnoEIF6+oTEZFECnAiTswwYM0aM7iFhSU9V78+DB5s3pCQP7819YmISMoU4ESc0O3bZkvb++8nXYfU1dW8i/Sll+Cxx6yrT0RE7k0BTsSJxMbCvHkwdizs25d43MMDBgyAF18EHx/LyhMRETspwIk4gbg4+N//IDQU9uxJPF6yJAwbBs8/b95ZKiIiOYMCnEguFhdnTgUSGgp//pl4vGRJeO01GDQI3N0tK09ERNJJAU4klwoPh5dfNheXj1eiBPznP2aLW4EClpUmIiIZpAAnksvs3g2vvgpLlyYe8/Iyg9uQIVCwoHW1iYhI5lCAE8klTp2C0aPhiy8S53Fzdzdb4V55BTw9ra1PREQyjwKcSA53+zZ89hm89RZcuGAec3GBvn3Nu03LlLG2PhERyXwKcCI52Pr1MHSoudh8vJYtzfndatSwri4REclaCnAiOdA//5hdo3PmJB6rWBEmT4Y2bayrS0REsoeL1QWIiP0MA776Cnx9E8ObuzuMG2dOE6LwJiLiHNQCJ5JD7N9vLii/bl3isY4d4cMPwdvburpERCT7qQVOxMHdvg3vvWeOaYsPb2XLwqJF5iS9Cm8iIs5HLXAiDmzPHggJgS1bEo8NHgzjx0OhQtbVJSIi1lILnIgDioszb0jw80sMb76+EBkJU6cqvImIODu1wIk4mOhocw63+O5Sm82843TsWMif39raRETEMSjAiTiQb7811ym9dMncr1ABZs2CRo2srUtERByLulBFHMCVK2ar29NPJ4a3556DHTsU3kREJDm1wIlYLCoKuneHvXvN/eLFYeZMCA62tCwREXFgaoETsYhhwCefgL9/Ynhr0sRsdVN4ExGRe1GAE7HAlStmq9sLL8CtW+DqCv/v/8GaNVp8XkRE7k9dqCLZbO9ecwWF3bvN/XLlzJsXGja0ti4REck51AInko0WLIC6dRPDW4sW8NtvCm8iIpI2CnAi2SA2Fl59FZ56Ci5fNo+9+SasWGHetCAiIpIW6kIVyWIXL5rj3X780dwvVAi+/hratbO2LhERybkU4ESy0IED0LZtYpfpI4+Y3ahVqlhbl4iI5GzqQhXJIuHhUK9eYnhr1w5+/VXhTUREMk4BTiQLfPEFPPkknDtn7r/6KixcCJ6e1tYlIiK5g7pQRTJRXBy88Qa89565nzevGeZCQqytS0REchcFOJFMcvMm9OtnzukGUKIELFoEDRpYW5eIiOQ+CnAimeDCBejUCdatM/erVDHvOq1Y0dq6REQkd1KAE8mgI0egdWvYudPcr18flizR/G4iIpJ1dBODSAbs2mUGtvjw1rEjrF2r8CYiIllLAU4knbZuhYAAOHbM3B86FP73P3B3t7YuERHJ/RTgRNIhPByaNoWzZ839d9+Fjz8GV1dLyxIRESehMXAiabR0KXTpYt51arPB1Knw/PNWVyUiIs5EAU4kDebMgd69zcXp3dxg9mzo0cPqqkRExNkowInY6auv4NlnwTAgf35zvFubNlZXJSIizkgBTsQO//0vDBhgbhcsaHajBgZaWpKIiDgxBTiR+/j8cxg40NwuVAhWrYLHH7e2JhERcW66C1XkHqZPTxreVq9WeBMREespwImk4tNPYdAgc7twYVizBvz9ra1JREQEFOBEUjR1KgwebG4XKQJhYVCvnrU1iYiIxFOAE/mXzz4zV1UAKFrUDG916lhbk4iIyN1shmEYVheRGWw2G7nko4iFvvkGQkLMqULiw1vt2lZXJSIiuU1Gc4sCnMgdCxeaKyzExoKnJ/z0k1reREQka2Q0t6gLVQTz7tLu3c3w5u4Oy5crvImIiONSgBOnt349dOgAt25BnjxmS1yjRlZXJSIikjoFOHFqW7dCcDBcvw4uLjBvHgQFWV2ViIjIvSnAidP6809o2RIuXzb3Z8yATp2srUlERMQeCnDilI4cMVvazp4196dONe8+FRERyQkU4MTpnD9vtrwdO2buv/tu4qS9IiIiOYECnDiV69ehXTvYtcvcf+EFeO01a2sSERFJKwU4cRqxsfD00xAZae536QIffgg2m7V1iYiIpJUCnDgFw4Bhw8wpQgAaN4bZs8HV1dq6RERE0kMBTpzC+PEwbZq5XaMGLFoE+fNbW5OIiEh6aSktyfVmzoS+fc3tcuVgwwYoW9bSkkRExMlpLdQ7FOAkJT/9ZE4Xcvu2uTj9L7+Ar6/VVYmIiLPTWqgiqdizB556ygxvefPCkiUKbyIikjsowEmudOaMuUTWhQvm/owZ0LChtTWJiIhkFgU4yXVu3DAXp//7b3N/zBjo2dPamkRERDKT5QHu559/xtfXlypVqjBlypRk569fv07v3r3x8/OjcePGLF682IIqJacwDOjf3xzrBvDMM/DWW9bWJCIiktksv4nBz8+PyZMn4+3tTVBQEJGRkRQvXjzh/Geffcbvv//OtGnTiI6OpmnTpuzfvx/bv2Zf1U0MAmZrW2ioud2wIYSFQb58lpYkIiKSTI6+ieHixYsABAQE4O3tTYsWLdi0aVOSawoXLszly5eJiYnh3LlzeHh4JAtvIgBz5iSGt0qVzEl7Fd5ERCQ3sjTAbdmyhWrVqiXsV69enY0bNya5pkePHsTGxlK8eHEaNmzInDlzsrtMyQE2bTK7TgGKFIHly+GuhlwREZFcxc3qAu7nk08+wc3NjRMnTvDHH38QHBxMdHQ0Li7Js2dofPMLEBgYSGBgYPYVKpY5fhw6doSbN8HNDRYsgKpVra5KREQkUXh4OOHh4Zn2epaOgbt48SKBgYFs374dgBdeeIGWLVsSHByccE3Xrl3p378/QUFBAPj7+zNr1qwkLXegMXDO6sYNc13TzZvN/WnT4Pnnra1JRETkfnL0GLjChQsD5p2ohw4dYs2aNfj7+ye5plmzZixdupS4uDj+/vtvzp07lyy8iXMyDHjuucTw9txzMGiQtTWJiIhkB8u7UD/66CMGDhxITEwMw4YNo3jx4kyfPh2AgQMH0r17d3bt2kWdOnUoUaIEkydPtrhicRQffghff21uN2oEU6aA7m8RERFnYPk0IplFXajOZdUqaN0a4uKgfHnYsgVKlrS6KhEREftoMfs7FOCcx19/Qb165jJZ7u7w669Qq5bVVYmIiNgvR4+BE0mrS5egXbvENU5nzlR4ExER56MAJzmGYUCfPrBnj7n/xhvQtaulJYmIiFhCAU5yjPffN1dXAHP827hx1tYjIiJiFY2Bkxxh7Vpo0cK8aaFiRdi6FYoWtboqERGR9NFNDHcowOVeR45A7dpw5gzkzw8bN0LNmlZXJSIikn66iUFytZs3oXNnM7wBfP65wpuIiIgCnDi04cMTV1oYMgR69bK2HhEREUegLlRxWDNmQL9+5vbjj0NEBOTNa21NIiIimUFj4O5QgMtdfvsNGjQwu1BLljT3y5a1uioREZHMoTFwkuucPQtPPWWGN1dXmD9f4U1ERORuCnDiUOLizHFuhw6Z+++9B4GBVlYkIiLieBTgxKG89x6sXGlud+4MI0daW4+IiIgj0hg4cRjr15utbXFxULkybNsGhQpZXZWIiEjm000MdyjA5WynToGfHxw/DvnymZP1apF6ERHJrXQTg+R48ePejh839ydPVngTERG5FwU4sdy778Lq1eZ2jx7w3HPW1iMiIuLo1IUqllq3Dpo3N1vhHnrIXKTe09PqqkRERLKWxsDdoQCX85w8aXaV/vOPuUj9pk3w6KNWVyUiIpL1NAZOcqTYWOjZ0wxvAJ98ovAmIiJiLwU4scS4cfDTT+Z2r16Ja56KiIjI/akLVbJdWBi0aAGGAb6+sGULFChgdVUiIiLZR2Pg7lCAyxlOnDDHvZ06BR4esHkzPPyw1VWJiIhkL42BkxwjNhaeecYMbwDTpim8iYiIpIcCnGSb995LHPfWu7f5EBERkbRTF6pkiw0boFEjsxXuoYfMdU4LFrS6KhEREWtoDNwdCnCO68IFc9xbdDTkzWuuc+rnZ3VVIiIi1tEYOHFohmEujRUdbe6//77Cm4iISEapBU6y1BdfJK5t2qYNLFkCNpu1NYmIiFhNXah3KMA5nl27oE4duH4dypSBHTugeHGrqxIREbGeulDFIV2/Dt26mX/abPDNNwpvIiIimUUBTrLESy/Bzp3m9qhR0KSJtfWIiIjkJupClUy3YAE89ZS5/cQTEB4Obm6WliQiIuJQNAbuDgU4x3D4MNSsaU4dUqQIREWBt7fVVYmIiDgWjYETh3H7NvTsaYY3gC+/VHgTERHJCgpwkmnGjoVffjG3Bw2CTp2srUdERCS3UheqZIrwcGja1Jy495FHYPNmcHe3uioRERHHpDFwdyjAWefMGXPc2/HjZmjbsgUeftjqqkRERByXxsCJpQwD+vUzwxvARx8pvImIiGQ1BTjJkClTYOlSc7tLFxgwwNp6REREnIG6UCXdtm+Hxx+HW7fMu02josypQ0REROTe1IUqlrh6FXr0MMObqyt8+63Cm4iISHZRgJN0GTYM9u41t8eMgQYNrK1HRETEmagLVdJs3jyz9Q3MNU7XrDFb4URERMQ+mkbkDgW47HHwINSqBZcuQbFisGMHlC1rdVUiIiI5i8bASbaJiTFb3i5dMvdnzFB4ExERsYICnNht9GjYtMncfuEFaNvW2npERESclbpQxS5r18KTT5oT99asCRs3Qv78VlclIiKSM2kM3B0KcFnn9GkztJ04AR4esG0bVKtmdVUiIiI5l8bASZYyDOjb1wxvAB9/rPAmIiJiNQU4uacpU2D5cnO7a1dz3VMRERGxlrpQJVVRUeDvr6WyREREMpu6UCVLXL0K3btrqSwRERFHpAAnKRo+XEtliYiIOCp1oUoy8+ebrW8AgYEQFqalskRERDKTphG5QwEuc9y9VJaXF/z+u1ZbEBERyWwaAyeZJiYGevbUUlkiIiKOTgFOEowZY66wADB0KLRrZ209IiIikjJ1oQoA69ZBs2bmxL01asDmzVoqS0REJKtoDNwdCnDpd+aMuVTW8ePg7g5bt0L16lZXJSIikntpDJxkSFwc9OljhjeAyZMV3kRERBydApyT++CDxKWyOneGZ5+1th4RERG5P3WhOrGNG6FRI7h9GypUgO3boXBhq6sSERHJ/dSFKuly7hx062aGtzx54LvvFN5ERERyCgU4J2QY0LcvHD5s7k+cCHXqWFuTiIiI2E8BzglNngxLlpjbHTvCCy9YW4+IiIikjcbAOZktW+CJJ8xVF3x84LffoGhRq6sSERFxLhoDJ3a7cAG6djXDm5sbzJun8CYiIpITKcA5CcOA/v3h0CFz/733wN/f0pJEREQknRTgnMTUqbBggbndti2MGGFtPSIiIpJ+GgPnBH77DerXh1u3oFw5iIoCLy+rqxIREXFeGgMn93Txojnu7dYtc9zb/PkKbyIiIjmdAlwuFj/f24ED5v6775otcSIiIpKzKcDlYpMmwcKF5nabNvDSS9bWIyIiIplDY+ByqYgIaNYMYmPNdU63bdOUISIiIo4io7lFAS4XOn4cateGkychXz7YsAH8/KyuSkREROLpJgZJIibGXKT+5Elzf9o0hTcREZHcRgEul3ntNYiMNLf794d+/aytR0RERDKfulBzke+/hy5dzO3ateGXXyB/fmtrEhERkeQ0Bu4OZw9we/ZA3bpw5QoUKWJO3luhgtVViYiISEpy/Bi4n3/+GV9fX6pUqcKUKVNSvGbLli3UrVsXX19fAgMDs7fAHODiRejQwQxvAN98o/AmIiKSm1neAufn58fkyZPx9vYmKCiIyMhIihcvnnDeMAweffRRPvzwQ5o3b86ZM2eSnI/nrC1wsbHQvj0sX27uv/UWjB1rbU0iIiJybzm6Be7ixYsABAQE4O3tTYsWLdi0aVOSa7Zu3cqjjz5K8+bNAVIMb87s7bcTw1u7dhAaamk5IiIikg3sDnAH4tdjykRbtmyhWrVqCfvVq1dn48aNSa5ZtWoVNpuNRo0a0bZtW1atWpXpdeRU//ufuTwWgK8vfP01uFjeKS4iIiJZzc3eC6tUqUL9+vXp1asX3bp1o2g2Tet/48YNoqKiCAsL49q1azz55JPs3LkTd3f3ZNeG3tX8FBgYmKvHy+3YAX36mNuFC8OiRVCokKUliYiISCrCw8MJDw/PtNezewxcv379+OGHH7h8+TJ58+aldevW9OrVizZt2pAnT550vfnFixcJDAxk+/btALzwwgu0bNmS4ODghGuWL19OeHg4EyZMAKBbt27069ePoKCgpB/EicbAnTlj3nF66BDYbLBiBbRsaXVVIiIiYq9sGwP31VdfcfLkSebPn09QUBDLli3jqaeeonTp0gwePJgNGzak+c0LFy4MmHeiHjp0iDVr1uDv75/kmscff5yIiAiuXbvGuXPn2L59O0888USa3yu3uH3bXGnh0CFzf/x4hTcRERFnk+67UM+dO8d3333Hd999R2RkJLdv36ZSpUo888wz9O7dGx8fH7teJyIigkGDBhETE8OwYcMYNmwY06dPB2DgwIEAfPrpp0yZMoUSJUrw/PPP07179+QfxEla4IYPh48/Nre7dYO5c81WOBEREck5LJ/I99atWyxevJj//Oc/REdHJxTVtGlT3nnnHerVq5eRl7ebMwS4qVNh6FBzu2ZNc6WFAgWsrUlERETSzpIAFxsby6pVq5g7dy5Llizh8uXL5MuXj7Zt29K5c2e2bNnCjBkzuHr1KrNnz6ZL/PpOWSi3B7gff4TgYIiLg1KlYPNmKF/e6qpEREQkPbI1wK1fv565c+fy/fffc+bMGQDq169PSEgI3bp1o0iRIgnXHjlyhGrVqlG5cmV27NiR7gLtlZsD3M6d0KABXL5srm0aEQHZ1LApIiIiWSCjucXuaUS8vb05cuRIwvagQYMICQmhcuXKKV5frlw5HnrooYTnSPqcPAlt2pjhDcy53hTeREREnJvdAe78+fP06dOH3r1707hxY7ue8/LLL1OuXLl0F+fsrl83l8m6M7SQd9+Fzp2trUlERESsZ3cX6rVr1/Dw8AAgLi4Ol7um/D979izFihXLmgrtlNu6UGNjoXt3+P57c79PH/jqK91xKiIikhtk2zxwHh4eHDlyhKeffpqpU6cmHI+Li6NSpUoMHz6ckydPprsQSWQY5nQh8eGtcWOYPl3hTUREREx2B7g//viDqlWrMm/evCSJ8datW9SvX58pU6ZQsWJFdu7cmSWFOpP/+z9zyhCAhx+GhQshb15raxIRERHHYXeA++6777DZbGzevJlhw4YlHM+fPz8rV65k27Zt3Lp1i1GjRmVJoc5i5kx44w1zu1w5c/qQbFp2VkRERHIIu8fAPfLIIzzyyCPMmzcv1WvatGnD1q1b+eeffzKtQHvlhjFwK1ZAu3bm+LeiRSEyEqpXt7oqERERyWzZNgbu6tWrnD59OkuLcWabNkGXLmZ4y58fli5VeBMREZGU2T2NSJMmTZg1axZRUVHUqlUr2fndu3ezYsUKmjVrlqkFOoOoKHNB+mvXwMUF5s2DJ56wuioRyW28vLw4f/681WWI5GpFixbl3LlzWf4+dnehhoWF0apVK7y9vRk1ahT16tWjZMmSnD59mq1btzJ+/Hj27dvH6tWrLQlxObX1b9cu8y7TOwtb8MUX8Oyz1tYkIrlTTv2dFMlJ7P17lq1Laf3444906dKFq1evJjvn4eHBO++8w/Dhw9NdTEbkxB+m/fshIABOnDD3J0+Gu+4PERHJVDnxd1Ikp3HIAAdw8OBBIiIi2LFjB/v27aNUqVI89NBD9OrVi7Jly6a7kIzKaT9M0dFmeDt82NwfPx5ee83amkQkd8tpv5MiOZHDBjhHlZN+mI4fN8PbgQPm/ltvwdix1tYkIrlfTvqdFMmpsivA2X0TQ7wbN25w8uRJLl++TFxcXIrXPProo+kuKLc7cgSaNk0Mby+9BGPGWFuTiIiI5Cx2B7i4uDgGDx7M7NmzuXHjRqrX2Ww2YmNjM6W43ObgQTO8HTpk7g8eDBMmaIksERERSRu7A9y4ceP4/PPP8fLyokGDBpQpUybJgvbxbEojKdq/3wxvR46Y+8OHw4cfKryJiIhI2tk9Bq5mzZpcvHiRDRs2ULp06ayuK80ceWzHn3/Ck08m3m36n/+Y650qvIlIdnLk30mR3CK7xsDZvRLD4cOHadOmjUOGN0f2yy/QsGFieHvrLYU3ERErnThxgldeeYWgoCC8vb3x9PSkRo0adOrUiUWLFjlsyA0MDEyx58vZahCT3V2otWvXZtOmTVlZS66zZAl06wbxQwb/7//g1VetrUlExJlNmzaNN954g0uXLuHn50fjxo154IEH2LNnD9u2bWPRokX4+/uzYcMGq0tNkSMMU3KEGiQNAW7w4MF07dqVVatWERQUlJU15QpffgnPPQdxceDqaq6w0Lev1VWJiDivWbNmMXToUMqUKcOcOXMIDg5Ods3s2bP59NNPLahOJG3sHgM3a9YsZs2aRUREBA0bNqRSpUoUKVIkxWs/+OCDTC3SHo4ytiM2Ft54A95/39x3d4fvvoM2baytS0TEUX4nrXDq1Cl8fX25cOECkZGR1K9fP9Vrb968Sb58+RL2165dy6RJk9i5cydXr17lkUceoWvXrgwZMiTZc318fLDZbBw4cICxY8eycuVKdu3aRZUqVRg0aBDPPfdcsuesX7+eH3/8kbVr1/L7779TtGhRqlSpQrdu3Xj++ec5dOgQFStWTLHWxo0bs27dOgDWrVvH3LlziYyM5NixY+TJk4eHHnqI7t27M3To0GRdn6GhoYwdO5Z169Zx48YNpk6dyoYNGyhQoABNmzblgw8+SPh33t4axAEn8k1Ln3dq88NlJUf4YbpyBZ5+2uw6BfDygqVLoUEDS8sSEQEV6mbsAAAgAElEQVQc43fSKu+//z6vvfYaHTt25IcffrD7eePHj2fUqFF4eXkRHBxM4cKFWbVqFX/99RetWrVi2bJlSboUK1SoQExMDPXq1WPJkiUEBQWRL18+li5dSmxsLJMmTWLEiBEJ13/77bc888wzFCtWjPr161O9enXOnTvHjh07ANi0aRMXL17ko48+YubMmURHRxMaGprwfB8fH0JCQgBo1aoVe/fupUGDBpQtW5a///6bdevWce7cOdq0acOS+H+c7ogPcAMHDuTLL7/Ex8eHpk2bsmDBAs6cOUPNmjXZvn07gN01SPYFOAw7rVu3zu6HFdLwUbJEdLRhPPqoYYD58PU1jP37LS1JRCQJq38nrdSrVy/DZrMZEydOtPs5u3btMtzc3IzSpUsbhw4dSjh+/fp1o3nz5obNZjO++OKLJM/x9vY2bDabERAQYBw+fDjh+IEDBww3NzejRIkSRmxsbMLxgIAAw9XV1di+fXuy9z979myS/caNGxsuLi6p1vv3338nOxYXF2f06NHDsNlsxrJly5KcGz16tGGz2Qw3NzcjLCws4fjNmzeNli1bGjabzVi8eHGaahD7/55l9O+j3WPgAgMD058Sc7mVK6FXLzh71twPCoL586FwYWvrEhHJsBdfhKio7H/fWrXgo48y7eV2794NQOXKle1+ztSpU4mNjaVjx454e3snHM+fPz+DBg1i7dq1fPjhhzz77LPJnvv8889Trly5hP2KFSvy2GOPsWXLFo4ePUr58uUB8PT0xNXVlWLFiiV7DS8vL7trBbP1799sNhujRo1i3rx5rFu3LsVxf82aNaNZs2YJ+3nz5qV9+/asWrWKHTt20K5duzTVIdkjzUtpxcXFsW7dOvbt28ehQ4d477332L17N+XLl6dAgQJZUaPDun0bQkPhnXcSjw0bBpMmgVuav1kREQcUFQUREVZXYYm9e/cC0Lp162TnWrRogaurKwcOHCAuLi7JMCN3d/cUQ09AQACbN2/m2LFjCQGuf//+rFixAj8/Pzp06EDbtm0JCAigaNGiaa73+vXrzJgxg2+++Ybo6GhOnTqVZGWk/fv3p/i8rl27plgrwNGjR9Nch2SPNMWMX3/9leeff54//vgDMJP9e++9x9y5c5k9ezbTpk1L8X/03Oj4cXjmGYgft1mgAHz+OfTsaW1dIiKZqlatXPG+vr6+bNu2jb/++svu5xw9ehSbzYa/v3+yc56envj6+vLnn39y6tQpHnjggYRzpUqVwsPDI9lz4o/FxMQkHOvYsSPh4eFMnjyZWbNm8dVXX+Hq6krTpk2ZOHEiNWrUsKvW2NhY2rdvT1hYGFWqVKF169Z4eXlRoEABDMNgzJgxXLp0KcXnptQqmVKt4ljsDnCHDh2idevWGIbB008/zaVLl1i6dClgzhH34Ycf0rZtW3755Rcef/zxLCvYaoYBc+fC0KFw/rx57OGH4X//A19fa2sTEcl0mdiNaaX4IPTrr7/a/ZwHH3yQvXv3smnTpmRdj5cuXWL37t3kyZOHUqVKZai2gIAAAgICuHjxIj///DMLFy5k1qxZdOvWjV27dtn1GmFhYYSFhVGrVi1+++23JOc2btzImDFjMlSjOB67by197bXXiIuLY+PGjXz99df4+fklnOvQoQNRUVF4eHiwePHiLCnUEZw+DV26mHeaxoe33r1h0yaFNxERR9anTx+8vLxYtGjRfSfpvXnzJgDVqlUD4Mcff0x2zZo1a4iNjaVy5cqZNrFt4cKFadu2LV999RXBwcHs2bOH9evXJ5zPkycPALdu3Ur23D179gDw4osvJjs3d+7cTKnvfjVI9rI7wG3evJl27drhm0pSqVSpEk8++WRCq1xuEhcHM2eaLW3xd5+XKAELFpjHnWzon4hIjlOiRImEOUq7du3KypUrU7xu9uzZNG7cGIAhQ4bg5ubGwoULOXLkSMI1N27cYPr06UDKgSktfvzxxyTj1MDsDj106BA2mw1XV9eE42XKlMEwDLZu3ZrsdVq3bo3NZmPZsmVJjkdERDB//vwM1Xi3e9Ug2cvuLtQLFy7gdp+R+Xny5OHUqVMZLsqRbNtmdpdu3Jh4rFMn+OwzM8SJiEjOEBISwtWrV3n99dcJDg7Gz8+P6tWr88ADD7B3716ioqI4evQoDe5M3lmtWjVGjx7N22+/Te3atQkODsbT05PVq1fz119/ERQUlOIdqGnRvXt33N3dadiwId7e3pw5c4aNGzeyb98+mjRpkmT8XYsWLfj666/p3bs3QUFBPPDAA/j4+PDMM89QpUoVmjRpwvfff88jjzxCQEAAP/30E/v27WPkyJGZNsH+vWqQbGbvfCNNmjQxChYsaFy6dMkwjMT5Y+KdPHnSyJs3rxEYGJiheU3SKw0fxS6HDhlG//6GYbMlzu1WpoxhzJtnGHFxmfpWIiLZIrN/J3OqEydOGC+//LLRokULo3z58kaBAgWM6tWrG+3btzcWLlyY7Po1a9YYrVq1Mh588EHDy8vLCAgIMKZMmZLia/v4+BgVKlRI8VxoaKjh4uJiREREJBz77LPPjI4dOxoVK1Y0PDw8DF9fX2Pw4MHG999/b1y7di3J8+Pi4ozx48cbvr6+RsGCBQ2bzWY0adIk4fzp06eNTz75xGjYsKFRrFgxIygoyPjss88MwzCSXZtaPfEOHjxo2Gw2o2/fvmmqQbJvHji7V2KYO3cuTz/9NC1btmTEiBFERkYybtw4bty4wYoVK5g2bRphYWHMmjWLXr16ZWXmTFFmzTB+9Ci8+y78978Qf/ONmxuMHAlvvQUFC2b4LURELOHMKzGIZBeHW0oLzPEA8Yv8urq6EhsbS6FChRJuTX7mmWeYPXt2uovJiIx+Edu2wdSp8O23cGf8KmCuYTphAtwZyyoikmMpwIlkPYcMcGAOiPzwww/Zs2cPhw8f5oEHHqBq1aoMGTKENhau2J6eL+LSJVi4EKZNg82bk55r1QrGjIG6dTOxSBERCynAiWQ9hw1wjsreL+L4cVi92lxwfsWKpK1trq7Qvj28/DLUr5+FxYqIWEABTiTrZVeAy7ULPsXFwYkTcOAA7NoFW7aYd5KmNCdiqVLw3HPm48EHs79WERERkbSwO8D5+fndd7JCwzCw2WzJZoHOLs3L7eFyrAcXYwoQfbEwN2JS/3hFikCHDtCtGzRrBnfmJhQRERFxeHZ3od69UG9qvL29KVKkCNu3b89wYWllhsvUP0phtyvULXuCJxrEEdT/Qeo2LqAF50XEqagLVSTr5ZgxcP/88w8HDx7kzTff5OzZs0RERFC4cOGMvGS62Gw26rtuwjPuAp7GJcpxhEocoBIHqMx+KnEAl/iAlycPPPGEOSNv585QunS21ysikt0U4ESyXo4JcPFiYmKoXr06TZs2TVhiJDslfBGGAdeuQXS0OQAufhDc5s2wcyf8a8kSbDazD3XwYGjbFjXLiUhupQAnkvVyXIADc564+CVGsptdX8SVKxARAatWmbehRkcnPV+uHAwcaD6KF8+6YkVELKAAJ5L1cmSAa9asGX/++Sf//PNPZr2k3dL8RRgGbNoEc+bA7NnmpHDxChaE4cPN5Re8vDK/WBERCyjAiWQ9hwtwv//+e4rHb926xeXLl/nmm2+YOXMmbdu2ZdGiRekuKL0y9EVcvWoGualT4e7PWagQjBhhTgynNbREJIdTgBPJeg4X4Oy5C7VQoUJs2bKFKlWqpLug9MqUHybDgDVr4O23zda5eGXLwqRJ0LWrOWZORCQHUoATyXoOF+D69OmTagGenp5UqlSJHj16ULJkyXQXkxGZ+sNkGLBypbl6/d1z2jVpAlOmwMMPZ877iIhkIwU4kazncAHO0WXJD1NcHMycCa++CmfOmMfy5IHRo81jumNVRHIQBTjJbuHh4TRt2pTRo0czevRoq8tJl5kzZ9KvXz9mzJhB796973t9dgW4+/eLOjMXF+jXD/btg6FDzf2YGHjzTXMeuT17rK5QRETsFBcXx/fff8+TTz6Jj48P+fPnp1SpUtSsWZMBAwawdOnShGtnzpyJi4sLs2bNsrDirHPo0CFcXFyoUKFCtrzf/VZyygkc7TPY3YTUpEmTdBf/008/pet5DqNoUbPrNCTEfOzZY84r5+cH779vhjsH+w8rIiJJPfPMM8ybN4+8efNSq1YtOnbsyPXr1/nrr7/4+uuv2bt3L23btk3yHEf7Rzuz5fbPl5vZHeAOHjzI9evXOX36NGDe1ODl5cWZ+K5FZ1C3rjkm7q234IMP4MYNGDbMnFvuyy/BghUoRETk/hYuXMi8efMoXLgw+/bto0SJEknOX7hwIcV1vNXlLI7K7i7Ubdu2Ubp0aR577DHWrFnD9evXOXXqFNHR0UyfPp0nnniCkiVLsnv3bi5dupTkkau4u8PEiWZoK1/ePPbDD1CnDkRFWVubiIik6NdffwVg8ODBycIbQJEiRWjatCkAgYGB9OvXD4C+ffvi4uKS8Dh8+DAAoaGhuLi4EBERwbJly2jfvj2lS5dO0iUZFxfHlClTaNq0KSVLlqR06dK0aNGC1atXp1jjypUrGTlyJDVr1sTDw4Py5cvTsmVLvvvuuyTX7du3j4kTJ9KyZUs8PT0pWbIkjz32GCNGjOD27dsZ+p7Cw8NxcXFhzJgx7N+/n2eeeYYKFSpQokQJWrVqxa5du1J83pUrVxg6dCjVqlWjePHiBAcH33NKMR8fn1S7b+O/259//jnZuZMnTzJ48GDq1KlDoUKFKFWqFAEBAXz22WfJrv3nn38YOHAgfn5+eHp64uvrS79+/Th58mSK73vq1ClCQkKoUKECpUuXplOnTqxfvz7Vz2A1u1vgRo4cyeXLl9m+fTuFChVKOF6uXDkGDBhA+/btqVChAm+++Sb/+9//sqRYh9KokdkaFxICK1bA/v3w+OPw+efmMRERcRg1a9YEUp/T9G59+/alaNGiLF68mA4dOlCrVq2Ec/9e63v27NnMnj2bcuXK8fTTT3P9+nUArl69SsuWLfnll18oWLAgrVq1IiYmhuXLlxMWFsb48eN59dVXE15n/PjxjBo1irJly+Lv70/r1q05efIkW7Zs4fvvv6dr164A7N27l3r16hETE4O/vz8DBgwgJiaGv/76i08//ZR33nkHt0y4wW7nzp00atSImJgYOnXqRGRkJKtWrWL9+vXs3buXsmXLJlx74cIFnnjiCXbv3k3dunUJDg7myJEj9OzZk6effjrV90hr9+3atWvp0qULFy5coGnTpgwYMIAbN24QFRXFhAkTGDRoUMK169ato3Pnzpw/f54KFSoQEhLC+vXrmTlzJkuXLiUiIoLq1asnXH/w4EECAgI4duwYTZo0oXbt2uzZs4fWrVvTqVOnNNWZbQw7lS1b1hg6dOg9rwkJCTFKlChh70tmqjR8lMwVG2sY775rGC4u8SuxGsarr5rHRUQciGW/kw7gxo0bRvHixQ0XFxeje/fuxvz5843o6OhUr58xY4Zhs9mMWbNmpXh+9OjRhs1mM9zc3IylS5cmO//KK68YNpvNeOmll4wbN24kHD99+rTh7+9v5MuXz/jrr78SjpcvX94oWLCgceLEiWSvdebMmYTtt99+27DZbMbkyZOTXXfhwgUjLi4u1c90t4MHDxo2m82oUKFCkuPr1q0zbDabYbPZjPHjxxs3b95MODdmzBjDZrMZI0aMSPKc1157zbDZbMaAAQOSHI+IiEh4rTFjxiQ55+3tney948V/txEREQnHLl++bJQrV85wcXExli9fnuw5x44dS9i+du2a4ePjY+TNm9f45ZdfktXk4uJiNGvWLMnx7t27GzabzRg3blyS47Nnz074DKn9v/Bv9v49y+jfR7tjupeXFytXriQ2NhZXV9dk52/cuMHq1asp7mxriLq4wOuvm61vnTvDuXPw3nvmjQ7ffKMVHEQkR3vxRWtGh9SqBR99lHmvly9fPmbMmMHQoUOZP38+8+fPB6BEiRI8+eST9OnTh+bNm6f5devXr0+bNm2SHLt8+TIfffQRRYoUYfTo0eTLly/hXPHixRk0aBD9+vVjzpw5CVNreHp6cu3aNTw9PZO9R7FixRK248+XKlUq2XX/bh3MiEKFCjFy5Ejy5s2bcKxr166EhoayY8eOhGOGYfDJJ59gs9kYMmRIktcICAjg0UcftavV835mzZrF0aNHqVu3Lq1bt052vkyZMkmujY6Opm/fvjRo0CBZTQ0bNuSnn34iOjoab29vTp06xfz583F1dU32GZ5++mlGjBjBuXPnMvwZMpvdAS44OJj33nuPiRMnJmn2BTh69CgTJ07k5MmThDhr92GTJuadqW3amOFt8WJzqpHly+HBB62uTkQkXaKizCG/uUGbNm1o2bIlGzduZO3atWzdupWffvqJb7/9lm+//ZYhQ4YwZcqUNL1mSmFiz5493L59m/LlyzNp0qRk569cuQKYY9ni9e/fn5deeomqVavy1FNP0bp1axo2bEiBAgWSPDckJIRRo0bRp08fvv32Wzp27EhgYCA+Pj5JrouKiko2Bq1o0aIMHz7crs/Vrl27JOENSBjfdvTo0YRjR48e5erVqwnTsfxby5YtMyXA7dy5E4DOnTvf99o//vgDgNjYWEJDQ5Odz5MnD2B+/97e3uzduxeAxx57jKJFiya51sXFhebNmycbh+gI7A5ww4YNY82aNbz++ut8+eWX+Pn5UbhwYX799Vd2796NYRjUqVOHcePGZWW9jq1SJdi4Ebp1g1WrzHVVGzQwt319ra5ORCTN7hr+lSve183NjYYNG9KwYUMALl68yJw5c3jxxReZOnUqbdu2pUWLFna/nr+/f7Jjhw4dAszxdqmFF5vNxj///JOw/+KLL1KlShU+/vhjpkyZwpQpU8iXLx9t2rRh4sSJeHt7A1CyZEn+/PNPpkyZkjCeC+Dhhx9m3LhxdOjQAYAdO3YwduzYJO/p4+Njd4CrXLlyisc9PDyIiYlJ2D9+/DgAderUSfH6evXq2fV+9xMdHQ1A48aN73tt/Pc/e/bsVK+5+/uP/wx169ZN8dp69erl7ABXunRp1q9fz7Bhw1i+fHmSGxWKFCnCSy+9xEsvvZQssTudwoVh2TIYPhymTYMjR6BhQ7Ml7vHHra5ORCRNMrMb0xEVLlyYwYMHExkZybx58wgPD09TgEtpSFG5cuUAGDhwIJ9++qldr2Oz2WjTpg1t2rTh9OnThIeHM3fuXH744QeuXLnCypUrE66tXLkykydPZsKECWzZsoUVK1YwdepUunTpQnR0NGXKlKF37952rRqQUfE3M2zdujXF85vuXlf8Lnny5OHy5cspntu/f3+yY/EBNjw8/L6h8ME7vV4bNmxIMWD/W/xn2Lx5c4rnU/sMVkvTSgzu7u588cUXHD9+nH/++YdNmzZx4sQJzp07x6hRo8ifP39W1ZmzuLnBJ59AfGvkuXPQtKl5t6qIiDgcLy8vIDGQxXez3bhxI82v9fDDD+Pq6sqvv/6arnnkSpQoQZcuXViwYAE1atRg9erVHDlyJNl1efPm5YknnuCdd95h9OjRxMbG8uWXX6b5/TKibNmyFChQgFOnThGVwmDJH3/8MdXnnTp1KqH7Mt7169dZsmRJsjtUa9SoAcD3339/35ri7xqOjIy06zNUrVoVgN9++y3ZWLfY2FjCwsLsep3slu6ltDw9PSlYsCClSpUiNjY2M2vKHWw2c8mtzz83b3S4fh3atwc7/ucTEZHMNWfOHBYsWJDiPGn79+/niy++wGazJQx6jx8Un1rL0r14enoyYsQI/vjjD/7zn/9w6tSpZNccOHAgoavv1q1brF27Ntk1ly9fTnhufLBcv359ivOrxrdapdQimJVsNhsvvPAChmEwderUJOciIiISxqP9m5+fH0CSrsmbN2/y4YcfJowRvFvv3r0pV64cW7duZfny5cnO3z0uLyQkBB8fH8aOHcuKFSu4detWkmvj4uIIDw9P2C9RogTdu3cnNjaWadOmJbl2zpw5nD9/PpVPb7G03LJ669YtY8KECcaDDz5o2Gw2w8XFxTAMw5g4caIxYsQI49q1axm6JTYj0vhRstfChYaRL585xYirq2HMmWN1RSLihBz6dzKLvfjii4bNZjNKlixptG7d2hg6dKgxcOBA4+GHH0749+zZZ59NuP7SpUtGsWLFjIIFCxqdO3c2xowZY4wbN864ePGiYRgpT3Vxtxs3bhjNmjUzbDab4erqajRs2NB45ZVXjJCQEKNu3bqGzWYz5s+fbxiGYZw/fz5hSo/u3bsbr7zyitG9e3ejfPnyhs1mM3r16pXwuu3btzc8PDyM1q1bG0OGDDGGDBli+Pv7G66urkbZsmWNo0eP2vV93G8akX9P+xEvpek/Lly4kPA91q1b1xgxYoTRuXNnw93d3Xj22WdTfL3Dhw8bHh4ehs1mM6pXr27079/f8PLyMsqWLWt06dIlxe82LCzMKFq0qGGz2YxmzZoZI0aMMIYMGWI0atQoWU2RkZFGyZIlDZvNZhQuXNjo2bOn8eKLLxpPPfWUUaZMGcPd3T3Z9xGfbZo0aWKMHDnSCA4ONgoWLGiEhIQ45DQidj/79u3bRoMGDQybzWa4u7sn/I9lGIbx1ltvJfyPcPz48QwVlF4O/8O0erVhuLubIc5mM4wZM6yuSEScjMP/TmahI0eOGFOnTjU6duxoVK1a1ShUqJDh6elpVKtWzejQoYOxcuXKZM/5+eefjcDAQKNEiRIJIS9+7rjQ0FDDxcUl1QAX75tvvjGCgoIMb29vI3/+/Ia3t7fRvHlzY/LkycbZs2cNwzCMmJgY4/333zdatWpllC9f3nB3dzf8/PyMkSNHGsuWLTNiYmISXm/16tVG3759jerVqxuFCxc2ypQpY/Ts2dP44osvUpxDLjXpDXA+Pj4pzt925coVY+jQoUbVqlWNYsWKGa1btzYWLVpkhIeHp/p6f/zxhxEUFGSULFnS8PHxMXr16mUcPHjwnt/t8ePHjQEDBhi1atUyPDw8jAceeMAIDAw0vvjii2TXnj9/3nj55ZeN+vXrG0WLFjUKFSpk+Pr6GiEhIcbixYuTXX/y5EkjJCTE8PHxMR544AGjY8eOxvr1642ZM2caLi4uDhfgbHde5L7Gjh1LaGgo48aNY9iwYUyaNImxY8cSFxdHXFwcEyZM4I033mDKlCkMHjw4qxoMU2Wz2Rx/zbqICAgOhqtXzf3PP4cBA6ytSUScRo74nRTJ4ez9e5bRv492j4FbunQpAQEBjBo1KtlEgy4uLrz66qvUrl074ZZmSUHjxrB6NcQvRTZwINzjNmcRERGRlNgd4Pbu3ZtkPbiU1K1blw0bNmS4qFytQQNYswY8Pc2Ft/r2BWdYO1ZEREQyjd0BrkKFCine+REvNjaWJUuWUKFChUwpLFerV8+cUsTDA+LioGdPUMuliIiI2MnuANesWTMOHDjAf//7X+Li4pKci7/19vjx43bNkiyYk/suWQL58sHt2+Y6qmvWWF2ViIiI5AB238Rw5coV/Pz8OHDgAOXKlaN48eJs376dAQMGsGDBAs6ePcuDDz7Izp07KRQ/xisb5djBucuXQ8eOEBMD7u7msluNGlldlYjkQjn2d1IkB8mumxjsDnAAJ06c4I033mD27NnJ3rRTp05MmjQpYbmL7Jajf5h++AG6djW7UwsVgvXr4dFHra5KRHKZHP07KZJDOFyAu3r1KgUKFADg3Llz7Nu3j8OHD/PAAw9QtWpVSpUqle4iMkOO/2H6+msICTG3y5SBX38Fi8KwiOROOf53UiQHcLgAV7duXWrUqMFXX32V7jfLSrnih2nSJHj5ZXO7WjWIjIRixaytSURyDS8vL8ddFkgklyhatGiyNVVTktHc4mbvhXv37qVu3brpfiOxw0svwfHj8MEHsGcPtGkDa9ead6uKiGSQPf+oiEjOYPddqHXq1GHLli1auD6rTZgAPXqY2xs3Qrdu5l2qIiIiInfY3YW6efNmOnfuTKFChejYsSMVKlSgePHiKV7brl27TC3SHrmiCzXerVvmklthYeb+gAEwfTrYbNbWJSIiIpki28bAubjY11hns9ksaaXLVQEO4NIlCAyE7dvN/QkTEsfHiYiISI6WbWPg3n77bbsLkkxQqBAsWwb+/nD0KPznP1C5MnToYHVlIiIiYrFUW+AWL16Mr68vDz30UHbXlC65rgUu3o4d5qoNV66YNzOsXw+1a1tdlYiIiGRARnNLqv2iHTt2ZN68ecmOR0dH8/PPP6f7DSWNataEuXPBxQWuXYO2bc0WOREREXFadt+FGm/GjBk0adIkK2qR1LRpY04tAuY0I23bmi1yIiIi4pTSHOCA3NlV6eiGDYPnnze3o6KgVy9z6S0RERFxOukKcGIBmw0+/hiCgsz9RYtg3DhraxIRERFLWB7gfv75Z3x9falSpQpTpkxJ9botW7bg5ubGggULsrE6B+PmBvPmQZUq5n5oqBnkRERExKlYHuCGDx/O9OnTCQsLY+rUqZw5cybZNbGxsbz66qu0bNlS3bdFisDixeDpae736gV//mltTSIiIpKtLA1wFy9eBCAgIABvb29atGjBpk2bkl03ZcoUOnfuTIkSJbK7RMfk6wvffGNuX7lizg2nBapFREScxj0n8g0PD092LCIiAoCxY8em+jx7J/3dsmUL1apVS9ivXr06GzduJDg4OOHYsWPHWLx4MT/99BNbtmy550TBoaGhCduBgYEEBgbaVUeO1K4djB0Lb78N+/dD9+6wYgW4ulpdmYiIiPxLeHh4irkqvVKdyNfepbOSvWAaltIKCwvjyy+/ZO7cuQB89tlnHDt2jHF3Dc7v0qULL7/8Mv7+/vTp04e2bdvy1FNPpfi+Tte9GhcHXbpA/LjAV16B99+3tiYRERG5ryxbSuurr75Kd0H2qlu3LvUF/TEAACAASURBVK+88krC/p9//knLli2TXLNt2za6d+8OwJkzZ1i5ciV58uShXbt26aovV3FxgVmzYN8+2LnTXC+1Vi3o2dPqykRERCQL2b2YfVbx8/Nj8uTJlC9fnpYtWxIZGUnx4sVTvLZv3760bduWTp06JTvnlC1w8Q4cgLp1zXFw7u6waRPUqGF1VSIiIpKKLFtKK7t89NFHDBw4kObNmzN48GCKFy/O9OnTmT59utWl5RyVKsH8+eZccdevw1NPwZ0bRERERCT3sbwFLrM4dQtcvHfegTffNLc7doQffjBDnYiIiDiUHN8CJ5no9dch/g7ehQth0iRr6xEREZEsoRa43Ob8eahdGw4dMqcUWbsWGje2uioRERG5S0ZziwJcbvTbb9CgAdy8CaVKwfbtULq01VWJiIjIHepCleRq14Zp08ztkyeha1eIibG2JhEREck0CnC5Vb9+0L+/uR0ZCa++am09IiIikmnUhZqbXb8OTzxhdqGCeWNDhw7W1iQiIiIaAxdPAS4Vf/9tdqlevAhFiphhzsfH6qpEREScmsbAyb1VrAjxy6JduGAuen/rlrU1iYiISIYowDmDTp1g6FBze9MmeOMNa+sRERGRDFEXqrO4edOcWuS338z9JUugbVtraxIREXFSGgN3hwKcHfbvN8fDXb4MRYtCVBSUL291VSIiIk5HY+DEfpUrw3//a26fP2+Oh9P8cCIiIjmOApyz6doVnn/e3N6wAd5809p6REREJM3UheqMbtyA+vXNLlSA5cuhdWtraxIREXEiGgN3hwJcGv31lzke7soVKFbMDHMPPmh1VSIiIk5BY+AkfapUgc8/N7fPnoUePeD2bWtrEhEREbsowDmzHj1gwABzOzISRo+2th4RERGxi7pQnd316+DvD3/8ATYbhIVB06ZWVyUiIpKraQzcHQpwGbB7Nzz2mBnmSpeG33+H4sWtrkpERCTX0hg4yThfX/j4Y3P7xAno2xcUhkVERByWApyY+vc354gDWLYMPvnE2npEREQkVepClUQXLkCtWhAdDXnzwubNULOm1VWJiIjkOupClcxTpAh8+y24usKtW+ZSW1evWl2ViIiI/IsCnCTVoAGMGWNu79kDw4dbW4+IiIgkoy5USS42Fpo3h/Bwc3/ePOjWzdKSREREchNNI3KHAlwmO3YMHn0Uzp2DQoXMpbYqVLC6KhERkVxBY+Aka5Qt+//bu/Owqqq9D+DfDSIqJuJFxREIBUQNSAbHRC0kEUxNE4euU5pzNLx179uj6KPdt2vdNNObmnOYWup1SCNNcUgFveJEIpLiCIgTMggyrPePxTlwBByBfc4+38/z7Ie99tlsfoulPj/3moAVK+T5vXvA0KFAfr66MREREREAJnD0KKGhwOTJ8vzIkZKxcURERKQqdqHSo+XmAn5+JVtt/fYb0KOH2lERERGZNI6BK8YErgr98Qfg4yO32mraFDh5klttERERPQeOgaOq5+EBzJ8vz69fB0aP5lZbREREKmICR09m7FjgzTfl+bZtwMKF6sZDRERkxtiFSk/uzh251dbly4C1NRATw622iIiIngG7UKn62NmVbLWVl8ettoiIiFTCBI6eTpcuQESEPE9IAN57T9VwiIiIzBG7UOnpFRYCvXoB+/bJ8vr1wODB6sZERERkQriMSDEmcNXs6lU5/u32bcDWVm615eSkdlREREQmgWPgSB3NmwPLl8vzjAwgLIxbbREREVUTJnD07Pr1M9xqa8YMdeMhIiIyE+xCpeeTmwt07Ch3Z1AUYNcuOT6OiIiIKsQxcMWYwKkoIQHo0AHIyQEcHGQy16iR2lEREREZLY6BI/W5uwMLFsjz1FRg5EigqEjVkIiIiLSMCRxVjlGj5MK+ALBzJzBvnrrxEBERaRi7UKnyZGQA3t7AxYuAlRVw+LDsWiUiIiID7EIl42FrC6xbB9SoIZcUGTIEyMxUOyoiIiLNYQJHlcvPD5gzR54nJQETJ6obDxERkQaxC5UqX1EREBQklxQBgFWrgLffVjcmIiIiI8JlRIoxgTMyqalyq60bNwAbG+D4ccDVVe2oiIiIjALHwJFxcnAAVq+W59nZcjxcXp66MREREWkEEziqOr17Ax9+KM/j4oBPPlE3HiIiIo1gFypVrQcPgK5dgaNHZXn7diA4WN2YiIiIVMYxcMWYwBmxP/+U68NlZgL29nKrraZN1Y6KiIhINRwDR8bPxQX49lt5fvMmMHw4UFiobkxEREQmjAkcVY+hQ+UeqQCwdy/w+eeqhkNERGTK2IVK1ScrC/DxAc6dAywtZSLXrZvaUREREVU7joErxgTORJw4AXTsKJcUadpUlhs2VDsqIiKiasUxcGRavLyAefPk+fXrwIgRcucGIiIiemJM4Kj6jR8vF/YFgKgo4B//UDceIiIiE8MuVFJHZqYcD5eYCFhYAL/9BgQEqB0VERFRteAYuGJM4EzQqVOAvz+Qmyu33jpxAmjcWO2oiIiIqhzHwJHpeuklYMECeZ6aCgwbxvXhiIiIngATOFLXmDFyYV9AdqPOnq1uPERERCaAXaikvqwswNcXSEgAFAXYtQvo1UvtqIiIiKoMx8AVYwJn4s6cAfz8gPv3gUaN5Hi4Jk3UjoqIiKhKcAwcaUO7dsCiRfL8xg259VZBgboxERERGSkmcGQ8Ro4s2S81OhqIiFAvFiIiIiPGLlQyLjk5sis1Pl6Wt24FQkLUjYmIiKiScQxcMSZwGnLunJzUkJkJ2NoCx44BrVqpHRUREVGl4Rg40h43N2DlSnmekQEMGABkZ6saEhERkTFhAkfGacAA4OOP5fnp08C4cQDfsBIREQFgFyoZs4ICoHdvYM8eWf76a2DKFHVjIiIiqgQcA1eMCZxG3bgBdOgAXL0K1KghZ6d26aJ2VERERM+FY+BI2xo1AjZuBGrWlG/kBg2S+6YSERGZMSZwZPz8/GT3KQCkpACDBwP5+erGREREpCImcGQaxo0rWeT3wAHgf/5H1XCIiIjUxDFwZDru35fj3+LiZHnNGmD4cHVjIiIiegacxFCMCZyZuHgR8PEBbt8GrK3l2zhfX7WjIiIieiqcxEDmxdkZ+PFHwNISyMsD3nhDjosjIiIyI0zgyPT07Al89ZU8v35dLvqbl6duTERERNWICRyZpsmTgTFj5PmRI8CECdypgYiIzIbqCdz+/fvRpk0btG7dGgsWLCjzeWRkJDw9PeHp6YmhQ4ciMTFRhSjJ6CgKsHAh0LmzLK9YUbLUCBERkcapPonB29sb8+fPh6OjI3r37o2DBw/C3t5e//nhw4fh4eEBW1tbrFq1Crt378aaNWvKPIeTGMxUWpqc1HD1qhwX98svwKuvqh0VERHRI5n0JIaMjAwAwCuvvAJHR0cEBgYiJibG4J5OnTrB1tYWABAcHIx9+/ZVe5xkxBo3Bv7zH6BWLaCwUC7ym5SkdlRERERVStUE7ujRo3B3d9eXPTw8cOTIkQrvX7JkCUJCQqojNDIlHToAy5fL8zt3gOBgucwIERGRRtVQO4AntXv3bnz//fc4dOhQhfdERETozwMCAhAQEFD1gZFxCAsD4uOBOXOAxERg4EAgKkruoUpERKSy6OhoREdHV9rzVB0Dl5GRgYCAAMQVr6w/ZcoUBAUFITg42OC+U6dOYcCAAfjll1/QqlWrcp/FMXCEoiKZyG3YIMujRgHLlskJD0REREbEpMfA6ca27d+/H8nJydi1axf8/f0N7rl8+TIGDhyIyMjICpM3IgCAhQWwciWg+zO0YgXwf/+nakhERERVQfVZqPv27cO7776L/Px8TJ06FVOnTsXixYsBAOPHj8fYsWOxefNmtGzZEgBgZWWF2NjYMs/hGzjSS0uTSdylS7K8YQMwaJC6MREREZXCvVCLMYEjA/Hxco24e/fkDNXo6JI3c0RERCoz6S5UoirTtq1882ZpCeTmAqGhQHKy2lERERFVCiZwpF29ewPffCPPb9wAXn8duHVL3ZiIiIgqARM40rZ33wU++ECeJyQAISFATo66MRERET0njoEj7SsqAoYPB374QZZDQ4GNG4EaJrMMIhERaQzHwBE9joWFXFKkZ09Z3roVmDQJYMJPREQmigkcmQdra2DzZsDTU5aXLAFmzVI3JiIiomfELlQyLykpcnkR3YzUJUuAd95RNSQiIjI/XAeuGBM4emLnzgFdusgZqRYW8s1caKjaURERkRnhGDiip+XmBmzfDtSuLSc4DB4M7NmjdlRERERPjAkcmaeOHYEff5QzUfPy5Bu4I0fUjoqIiOiJMIEj8xUcDKxZAygKkJ0tF/o9cULtqIiIiB6LCRyZtyFDgKVL5fndu0BgoFzwl4iIyIgxgSMaMwb46it5np4OvPoq900lIiKjxgSOCADee69kXbhr14BevYDr19WNiYiIqAJM4Ih0Pv0U+OgjeX7hgnwTl5qqbkxERETl4DpwRKUJAUycCHz7rSy7u8slRpo0UTcuIiLSFK4DR1SZFAVYuBAYO1aWExKAHj3kDg5ERERGggkc0cMsLIDFi4Fx42T53DkgIIBj4oiIyGgwgSMqj4UF8O9/A+PHy3Jiokzirl1TNSwiIiKACRxRxSwsgEWLgAkTZPn8eZnEXb2qalhERERM4IgexcJCjombNEmWk5JkEsd14oiISEVM4IgeR1GABQuAKVNk+c8/ga5dgbNn1Y2LiIjMFhM4oiehKMD8+cCHH8rytWtAt27AsWPqxkVERGaJCRzRk1IU4J//BD77TJZv3QJ69gT27VM3LiIiMjtcyJfoWSxaVDIurlYt4KefgOBgdWMiIiKTwYV8idQwcSLw/feApSWQmwv06wcsX652VEREZCaYwBE9q2HDgM2b5Ru4wkJgzBhg5ky5HRcREVEVYhcq0fP6/XcgNBS4fVuWx4yRiwBbWakbFxERGa3nzVuYwBFVhoQE4PXXS9aHe/11YMMGoG5dVcMiIiLjxDFwRMbA3R04fBh4+WVZ3rkT6N6dW28REVGVYAJHVFkcHOSSIkFBsnz8OODrCxw9qm5cRESkOUzgiCpT3brA1q3Au+/KckoK8MorwPr16sZFRESawgSOqLJZWcl14hYskHup5uYCQ4YAM2YARUVqR0dERBrASQxEVenXX4HBg4GMDFkeOBBYsQJ44QV14yIiIlVxFmoxJnBktBISgJAQIClJltu0kevHubmpGxcREamGs1CJjJ27OxATAwQGyvLZs3Jyw6ZN6sZFREQmiwkcUXVo0ADYsQP49FNZzsyU3amffAIUFKgbGxERmRx2oRJVt23bgBEjSsbF9egh91Vt2lTduIiIqNpwDFwxJnBkUpKSgAEDgNOnZdneHli1CujTR924iIioWnAMHJEpatVK7twwcqQs37wJBAcDH3wAPHigamhERGT8+AaOSG2RkXLh36wsWe7QAVi3TiZ5RESkSXwDR2Tqhg0D4uJk4gYA//0v4OUFLF4M8D8lRERUDiZwRMagVSvg0CHg/fdlOTtbvpXr0we4fl3d2IiIyOiwC5XI2OzaBYwaBVy7Jst2dnJrriFD1I2LiIgqDbtQibTmtdeAM2fkUiMAcOcOEBYGDBoEpKaqGxsRERkFJnBExqh+fWD1amDjRrnECAD89JPchmvZMo6NIyIyc+xCJTJ2aWnA5MkygdMJCACWLAFat1YtLCIienbsQiXSusaNgR9/BLZsAZo1k9eio4H27YE5c4C8PFXDIyKi6sc3cESm5N494G9/A/7975Ju1FatgPnzuYsDEZEJ4VZaxZjAkVk5dEguM6LbigsAQkKAefOAF19ULy4iInoi7EIlMkedOwPHj8s3b/XqyWvbtgEeHsD//q98U0dERJrFN3BEpi4tTXarrlhRcq1hQyAiAnjnHcDKSrXQiIiofOxCLcYEjszekSPAtGlAbGzJNVdX4PPPgX79AEVRLzYiIjLALlQikjp2lEncunWAs7O8lpgI9O8PdOkid3jgf3KIiDSBb+CItCgvD1i4EJg9W+7koNO1KzBrFtCjh3qxERERu1B1mMARlePOHeCf/wQWLACys0uud+8OzJwpvxIRUbVjAleMCRzRI6SnA198AXzzDZCTU3K9e3fg44+BoCCOkSMiqkZM4IoxgSN6Amlp8o3cokVAbm7J9XbtgI8+AoYMAWrWVC8+IiIzwQSuGBM4oqeQkiLfyC1ZAmRllVxv1gwID5fLj+jWlyMiokrHBK4YEziiZ3D3LvDtt3JB4NTUkusvvAC8/TYwYQLQtq168RERaRQTuGJM4IieQ14eEBkJzJ0LJCQYfhYQAEycCLzxBhcFJiKqJEzgijGBI6oERUXAjh1yCZJffjH8zMFBdq2OHMn9VomInhMTuGJM4IgqWVISsHgxsHw5cPu24WfduwN//Svw5puyu5WIiJ4KE7hiTOCIqsj9+8CGDXLmaultugCgTh1g4ECZzAUEAJaWqoRIRGRqmMAVYwJHVA3OnAFWrQLWrJFLkpTm4CDfyA0eLLfusuBOfUREFWECV4wJHFE1KigAfv0VWLkS2LIFePDA8POmTUuSuU6dmMwRET2ECVwxJnBEKrl9G9i0SXaz7tkDFBYaft64MdC3LxASArz6KmBjo06cRERGhAlcMSZwREYgPR3YvFkmc3v3ylmtpVlbA716yWSuTx+gZUt14iQiUhkTuGJM4IiMzI0bwH/+A2zbBuzebbh1l46rq3wr99prchJE/frVHiYRkRqYwBVjAkdkxHJyZBK3bZs8Hp4AAchxcr6+Mpnr1Qvw9wdq167+WImIqgETuGJM4IhMRFER8N//Art2yaTu99/LToIA5K4PHToAXbvKo0sXwN6++uMlIqoCTOCKMYEjMlE5OcCBAzKZ270bOHGi4nvd3GQy17Ej4OMj92nl9l5EZIKYwBVjAkekETduyITu4EF5xMWVndmqY20NeHnJZM7HR3bBurtzQWEiMnpM4IoxgSPSqKwsuQOELqE7fFheq0jt2oCHB9C+PdCunfzavr1caFhRqi9uIqJHYAJXjAkckZkoLAQSE4Fjx0qOuDi55dej/OUvJUmdh4ecAevqCjRrxoWGiajaMYErxgSOyIwVFABnzwJHjwInTwKnT8vj5s3Hf2/t2kDr1iUJnaurLL/4olyEmG/tiKgKMIErxgSOiAwIIZcrOXOmJKE7fRqIj3/82zoda2vA0RFwcpJH6XMnJ9kty7d3RPQMmMAVYwJHRE+kqAi4elV2wz58XLxYdveIR7Gykvu+Pu6wteWbPCIywASuGBM4InpuDx4AFy4A588DycnApUvyq+64devZnlu7NtCwoTwaNSo5f7isO7exYcJHpHFM4IoxgSOiKpeVZZjUXboEpKQA168D167Jr5mZz/9zatQA7Ozk1mJ2doZHedfq1QNeeEEedevKg127REbN5BO4/fv3Y/z48SgoKMDUqVMxZcqUMvf87W9/w/r162FnZ4fIyEi4u7uXucdcE7jo6GgEBASoHUa1Y73Ni0nVOzOzJKkrfaSnlz3K2x+2lGgAAc8ah41NSUJXOrnTnevKderIo3btskdF12vVqtIE0aTauxKx3ublefOWGpUYyzOZNm0aFi9eDEdHR/Tu3RthYWGwL7VdTmxsLA4cOIBjx44hKioKH374IbZv365ixMbFXP/gs97mxaTqrUuOXF0ffZ8Q8o1eeYndnTvAnTuIPngQAc2a6cu4cwe4e7fihY1Ly86WR1WpVcswobO2BmrWlEfp82coR+/YgYArV+SbyMo+LC3lVyN8Q2lSf84rkbnW+3mpmsBlZGQAAF555RUAQGBgIGJiYhAcHKy/JyYmBm+++SYaNGiAsLAwfPrpp6rESkRUqRSlJNl78cXy74mIkEdpusSvdFJ37568lplZcpQuP+r8WeXmyuPOnWd/xqNs2VI1zy3NwqLksLQ0LD/u+rN+Vvq6ohgeSUlyXcPS14Cy95V3POl9Vf3M0l+f9PzgQSA//9m+9+Gf2aQJMG7co9tdI1RN4I4ePWrQHerh4YEjR44YJHCxsbEYMWKEvtywYUP8+eefcHFxqdZYiYiMQunEr2XL53tWURGQlyf3o71/3/B4mmu5uXICyMNHXt7jy0/yNrGqFBU93azj6nD+vNoRqOPAgcp5zssvM4EzFkKIMn3ESgWzsyq6rnUzZ85UOwRVsN7mhfU2L+ZZa9b7uR0/bjYzuFVN4Hx9ffHRRx/py/Hx8QgKCjK4x9/fH3/88Qd69+4NAEhPT8eL5XQ3mOMEBiIiIjJPqo7itLW1BSBnoiYnJ2PXrl3w9/c3uMff3x8bN27ErVu3sHbtWrRp00aNUImIiIiMhupdqPPmzcP48eORn5+PqVOnwt7eHosXLwYAjB8/Hn5+fujatSt8fHzQoEEDfP/99ypHTERERKQyYeL27dsn3N3dRatWrcTXX3+tdjhVytHRUbRv3154eXkJX19fIYQQ9+7dE6GhoaJFixaiX79+IjMzU+Uon9+oUaNEo0aNRLt27fTXHlXP+fPni1atWok2bdqIAwcOqBFypSiv3jNmzBDNmjUTXl5ewsvLS+zYsUP/mVbqffnyZREQECA8PDxE9+7dRWRkpBBC+21eUb213ub3798Xfn5+wtPTU/j7+4t//etfQgjtt3dF9dZ6ewshREFBgfDy8hJ9+/YVQmi/rXUerndlt7XJJ3BeXl5i3759Ijk5Wbi5uYn09HS1Q6oyTk5O4tatWwbXPv/8czF58mSRm5srJk2aJObOnatSdJVn//794vjx4waJTEX1TEtLE25ubuLSpUsiOjpaeHt7qxX2cyuv3hEREeLLL78sc6+W6p2SkiLi4uKEEEKkp6cLZ2dnce/ePc23eUX1Noc2z87OFkIIkZubK9q2bSsSExM1395ClF9vc2jvL7/8UgwdOlSEhIQIIczj33Mhyta7stva+FYyfAql15FzdHTUryOnZeKhyRqxsbEYM2YMrK2tMXr0aE3Uv1u3brCzszO4VlE9Y2JiEBQUhJYtW6J79+4QQiCzMrYyUkF59QbKn6CjpXo7ODjAy8sLAGBvb4+2bdvi6NGjmm/ziuoNaL/N69SpAwDIyspCQUEBrK2tNd/eQPn1BrTd3levXsWOHTswduxYfT3Noa3Lq7coZ1UN4NnrbdIJXEXryGmVoijo2bMn3njjDWzduhWA4e/A3d0dsbGxaoZYZSqqZ0xMjMHEFjc3N839DhYsWICOHTvi888/1/+ljo2N1WS9k5KSEB8fDz8/P7Nqc129dZO4tN7mRUVF8PT0ROPGjTF58mS0bNnSLNq7vHoD2m7v8PBwzJ07Fxaldr4wh7Yur96KolRqW5t0Amdufv/9d5w8eRL/+Mc/8P777yM1NdVslk95mnpqaT3ACRMm4OLFi4iKisKff/6pn+BT3u/D1OudmZmJt956C1999RXq1q1rNm1eut42NjZm0eYWFhY4efIkkpKSsGjRIsTFxZlFe5dXby239/bt29GoUSN4e3sb1EfrbV1RvSu7rU06gfP19UVCQoK+HB8fj44dO6oYUdVq0qQJAKBNmzYIDQ3Ftm3b4Ovri7NnzwIAzp49C19fXzVDrDIV1VO3TqBOQkKCpn4HjRo1gqIosLW1xaRJk7B582YA2qt3fn4+Bg4ciBEjRqBfv34AzKPNy6u3ubQ5ADg5OaFPnz6IiYkxi/bWKV1vLbf3oUOHsHXrVjg7OyMsLAx79uzBiBEjNN/W5dX77bffrvS2NukE7knWkdOKnJwc/evW9PR0REVFISgoCP7+/li+fDnu37+P5cuXazaBraiefn5+iIqKwuXLlxEdHQ0LCwu88MILKkdbeVJSUgAABQUFWLt2Lfr06QNAW/UWQmDMmDFo164d3nvvPf11rbd5RfXWepvfvHkTd+/eBQDcunULv/76K/r166f59q6o3lpu788++wxXrlzBxYsXsW7dOvTs2RNr1qzRfFuXV+/Vq1dXfls/7awKYxMdHS3c3d2Fi4uLmD9/vtrhVJkLFy4IT09P4enpKXr27CmWLVsmhNDmMiJDhgwRTZo0ETVr1hTNmzcXy5cvf2Q9582bJ1xcXESbNm3E/v37VYz8+ejqbWVlJZo3by6WLVsmRowYIdq3by86dOggwsPDDWYha6XeBw4cEIqiCE9PT/30+p07d2q+zcur944dOzTf5qdOnRLe3t7ipZdeEoGBgWLVqlVCiEf/W6blemu9vXWio6P1szG13tal7d27V1/v4cOHV2pbK0KYySAqIiIiIo0w6S5UIiIiInPEBI6IiIjIxDCBIyIiIjIxTOCIiIiITAwTOCKqFjdu3MD69esxZcoUeHt7o379+ujcuTMmTJhgsqutP40ffvgBFy9e1JdXrlwJCwsLfP311ypGRUSmigkcEVW5pKQkvPTSSwgLC8OuXbvg5uaGsWPHwsbGBpGRkejatStmz56t2Z1FPv74YwwbNsxgf0Nvb29ERERodu1GIqpaNdQOgIi07fr16wgMDER+fj5++OEHvPXWWwafX7lyBQMHDsT06dPRunXrMp9rQVpaWplrnp6e8PT0VCEaItICvoEjoipTUFCAwMBAXLp0CRs2bCg3OWvRogW2bNkCKysrfPHFFypEWX20+oaRiKofEzgiqjInT57EH3/8gaCgIPTq1avC+5o0aYK///3vCAkJQW5urv76hQsXEBYWBhcXFzRo0AA9evTA+vXry3y/k5MTevTogatXr2Lo0KFwdHRE06ZNMWjQIFy+fLnM/VlZWXj//ffh6emJevXqwdfXF7NmzUJhYaHBfQEBAXB2dsbBgwfRtm1b/OUvf8GoUaP0n+/cuRN9+/ZFq1atULduXbRv3x7vvPMObt68aRDb6tWrAchuU2dnZwAlY+Dmz59v8DPPnTuHt956C05OTqhfvz66du2KBQsWlKmDLrZ79+5h3LhxcHV1RcOGDREcHIxT6tKqiwAAB7NJREFUp05V+LsmIm1gAkdEVebIkSMAgC5dujz23hkzZmD69OmoVasWAGDPnj3w8vLChg0b0KRJE4wYMQJpaWkICwvDhx9+aPC9iqLg2rVr6NKlC3bv3o0+ffrAzc0NGzduhI+PD7KysvT3pqSkwNvbG/PmzUNOTg5Gjx4NGxsbRERE4JVXXkF+fr7Bc2/fvo3Q0FC0bt0affr0wcsvvwwAmDVrFoKDg3H27Fl069YNb775JtLS0rBs2TJ06tQJRUVFAIDw8HB9V+m7776L8PDwMrHr7N+/H+3bt8ePP/6IunXrIjQ0FMeOHcO0adMQFBRk8AZPURRkZ2ejW7duWL9+Pbp164aOHTvil19+QadOnXDhwoXHNxARma7K3veLiEhn+PDhQlEUsW3btqf6vgcPHghXV1dRu3ZtcerUKf31vLw8ERwcLCwsLERsbKz+uqOjo1AURYwcOVLk5+frrw8ZMkQoiiJWrFihvzZy5EihKIpYunSpwc+cPXu2UBRFzJ07V3+te/fuQlEUMW7cOIN77969K2xsbISrq6vBzysqKhIvv/yyUBRF7N27V3/9r3/9q1AURZw8eVJ/bcWKFUJRFP0ezllZWcLZ2VnY2NiI7du36+9LSUkRISEhQlEUsWjRojKxBQYGiuzsbP31Tz75RCiKImbMmFHh75eITB/fwBFRldF15b344otlPtu0aRMiIiIMjpkzZ+LkyZP4+eefcf78efTv3x/t27fXf0/NmjURHh4OIUSZ5TcURcH06dNRo0bJ3Ky+ffsCAC5dugQAuH37NlavXo0WLVpg9OjRBt8/depU1KpVq0yXJgAMHjzYoFxUVITvvvsOa9euNfh5iqIgNDQUAJCenv74X1Apu3fvRnJyMiZNmoTg4GD9dQcHB0ybNg0Ayu1K/eSTT1CnTp0K60xE2sRZqERUZdzc3HD69GmcO3cOHh4eBp9t3rwZkZGRZb7HyckJKSkpAIDc3FxEREQYfF5YWAgLCwskJiYaXLe0tISTk5PBtSZNmgCAfvmOxMRECCFgb2+PWbNmlfnZDRs2xJUrV3D//n3Url1bf103bk3Hzs4OQ4YMQVFRERISEnD69GkkJibi9OnT+O233/SxP42zZ88CALp27Vrms+7du6Nu3bq4cOECioqKYGFR8n9vFxeXR9aZiLSJCRwRVZnOnTvjp59+QlxcHPr372/w2Zo1a7BmzRp9ef78+frxYVeuXAEgk7zNmzeXea6iKEhOTja4VrduXYPxZAD0iY5uPJpuQkNcXBzi4uLKjVn37DZt2ujL9vb2Ze77+eefER4ejqSkJABAo0aN0KVLF/j4+CAqKuqpZ5zqYmvQoEGZz2rUqAE/Pz/s3bsXGRkZsLOz08dWv379R9aZiLSJXahEVGU6d+4MADh69Ohj7y2d8Dg4OAAAIiMjUVRUVOYoLCwsd221x9E995133in3ubpn65K3isTFxWHAgAHIz8/HypUrcf78eaSmpmLjxo3w8/N76rgAoGnTpgDkRIbypKenw8HBQZ+8EZF5YwJHRFXG29sbrVu3RlRUFL799ttH3qt7Y6QoClxdXQGg3CVDUlNT8cEHH5T72ePonrtp06YyS4YUFRVh+vTp+PLLL8t89rDNmzcjPz8fixYtwttvv23QjRkfHw8ABs94+M1gedzd3QHIN3sPS0tLQ2JiIry9vR/7HCIyD0zgiKjKWFlZYe/evXBxccGkSZOwdOnSMl17BQUF+OKLLzB9+nQoigILCwuEhoaiefPmiIqKwuHDhw3uHz16NL766iuDMWpPysHBAQMGDMCtW7ewaNEigyRr7ty5mD17Nq5duwZLS8tHPkf3tuzEiRMG1yMjI/VdvqWXI6lZsyYAIDs7u8Jn9u3bF46OjoiJicG2bdv011NTUzFp0iTk5eXhtddee8KaEpHmqTsJlojMwZUrV4SLi4tQFEXUq1dPvP766yI8PFz06tVL1KtXTyiKIpo1ayaWLl0qCgsLhRBCbN++XdSpU0coiiK8vb3F+PHjhbOzs1AURQwaNMjg+Y6OjsLOzq7Mz927d69QFEWEh4frryUnJ4sWLVrof+aECROEj4+PsLCwEM7OziInJ0d/r26pjoyMDIPnZmVlCVtbW1GzZk3x6quviilTpghfX19Rq1YtMXjwYKEoipgzZ47+/jlz5ghFUUS3bt3EzJkzhRBllxERQoidO3fq6+zh4SGGDRsmrK2thaIoYuLEiQYxVBTbxYsXhaIoon///k/UNkRkmvgGjoiqXPPmzXH8+HFs2bIF48ePx927d/Hdd9/h5s2b6Nu3L+bNm4ekpCSMHTtWPwg/ODgYcXFxGDx4MLKysrBp0yZ07twZ69atw6pVqwye/yRdlDqOjo44c+YMpk6dioYNG2Lt2rWwt7fHggUL8Pvvvxu82VMUpdxn29jYYM+ePZgyZQouXLiALVu2oEWLFjh06BCWL18OS0tLREVF6e+fNm0aBgwYgPj4eHzzzTfIyckpN+6goCCcOHECgwYNQl5eHn799VcEBwdj8eLFWLhwYZk6P029iUhbFCG4OR8RERGRKeEbOCIiIiITwwSOiIiIyMQwgSMiIiIyMUzgiIiIiEwMEzgiIiIiE8MEjoiIiMjE/D+BtzT6CEToiQ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38008"/>
            <a:ext cx="5040000" cy="40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4" y="3501008"/>
            <a:ext cx="4056414" cy="32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6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1"/>
          <a:stretch/>
        </p:blipFill>
        <p:spPr bwMode="auto">
          <a:xfrm>
            <a:off x="-211618" y="404664"/>
            <a:ext cx="4644571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" y="6049751"/>
            <a:ext cx="9112366" cy="907641"/>
          </a:xfrm>
        </p:spPr>
        <p:txBody>
          <a:bodyPr>
            <a:normAutofit fontScale="62500" lnSpcReduction="20000"/>
          </a:bodyPr>
          <a:lstStyle/>
          <a:p>
            <a:pPr marL="0" indent="0" algn="ctr" rtl="0">
              <a:buNone/>
            </a:pPr>
            <a:r>
              <a:rPr lang="en-US" sz="4800" b="1" dirty="0" smtClean="0"/>
              <a:t>email</a:t>
            </a:r>
            <a:r>
              <a:rPr lang="en-US" sz="4800" b="1" dirty="0"/>
              <a:t>: </a:t>
            </a:r>
            <a:r>
              <a:rPr lang="en-US" sz="4800" dirty="0" smtClean="0"/>
              <a:t>yoavram@post.tau.ac.il </a:t>
            </a:r>
            <a:r>
              <a:rPr lang="en-US" sz="4800" b="1" dirty="0" smtClean="0"/>
              <a:t>twitter: </a:t>
            </a:r>
            <a:r>
              <a:rPr lang="en-US" sz="4800" dirty="0" smtClean="0"/>
              <a:t>@yoavram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/>
              <a:t>website: </a:t>
            </a:r>
            <a:r>
              <a:rPr lang="en-US" sz="4800" dirty="0"/>
              <a:t>http://www.yoavram.com</a:t>
            </a:r>
            <a:endParaRPr lang="he-IL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29</a:t>
            </a:fld>
            <a:endParaRPr lang="he-IL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68" y="404664"/>
            <a:ext cx="3744417" cy="30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3744320" cy="304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67" y="3545164"/>
            <a:ext cx="3196017" cy="25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pic>
        <p:nvPicPr>
          <p:cNvPr id="6" name="Picture 2" descr="C:\Users\user\Documents\projects\sim\presentation\tm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4" b="96875" l="2179" r="97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68" y="3356992"/>
            <a:ext cx="3735532" cy="36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/>
              <a:t>Rosenberg et al. 2012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i="1" dirty="0" err="1" smtClean="0">
                <a:solidFill>
                  <a:prstClr val="black"/>
                </a:solidFill>
              </a:rPr>
              <a:t>Bjedov</a:t>
            </a:r>
            <a:r>
              <a:rPr lang="en-US" sz="1600" i="1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i="1" dirty="0">
                <a:solidFill>
                  <a:prstClr val="black"/>
                </a:solidFill>
              </a:rPr>
              <a:t>Sung and </a:t>
            </a:r>
            <a:r>
              <a:rPr lang="en-US" sz="1600" i="1" dirty="0" err="1">
                <a:solidFill>
                  <a:prstClr val="black"/>
                </a:solidFill>
              </a:rPr>
              <a:t>Yasbin</a:t>
            </a:r>
            <a:r>
              <a:rPr lang="en-US" sz="1600" i="1" dirty="0">
                <a:solidFill>
                  <a:prstClr val="black"/>
                </a:solidFill>
              </a:rPr>
              <a:t> 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Kivisaar</a:t>
            </a:r>
            <a:r>
              <a:rPr lang="en-US" sz="1600" i="1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Weigand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Sundin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van </a:t>
            </a:r>
            <a:r>
              <a:rPr lang="en-US" sz="1600" i="1" dirty="0">
                <a:solidFill>
                  <a:prstClr val="black"/>
                </a:solidFill>
              </a:rPr>
              <a:t>der </a:t>
            </a:r>
            <a:r>
              <a:rPr lang="en-US" sz="1600" i="1" dirty="0" err="1">
                <a:solidFill>
                  <a:prstClr val="black"/>
                </a:solidFill>
              </a:rPr>
              <a:t>Veen</a:t>
            </a:r>
            <a:r>
              <a:rPr lang="en-US" sz="1600" i="1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i="1" dirty="0" err="1" smtClean="0">
                <a:solidFill>
                  <a:prstClr val="black"/>
                </a:solidFill>
              </a:rPr>
              <a:t>Cirz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i="1" dirty="0" err="1" smtClean="0">
                <a:solidFill>
                  <a:prstClr val="black"/>
                </a:solidFill>
              </a:rPr>
              <a:t>Boshoff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i="1" dirty="0" err="1" smtClean="0">
                <a:solidFill>
                  <a:prstClr val="black"/>
                </a:solidFill>
              </a:rPr>
              <a:t>Goho</a:t>
            </a:r>
            <a:r>
              <a:rPr lang="en-US" sz="1600" i="1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i="1" dirty="0" smtClean="0">
                <a:solidFill>
                  <a:prstClr val="black"/>
                </a:solidFill>
              </a:rPr>
              <a:t>Hall 1992; </a:t>
            </a:r>
            <a:r>
              <a:rPr lang="en-US" sz="1600" i="1" dirty="0" err="1" smtClean="0">
                <a:solidFill>
                  <a:prstClr val="black"/>
                </a:solidFill>
              </a:rPr>
              <a:t>Heidenreich</a:t>
            </a:r>
            <a:r>
              <a:rPr lang="en-US" sz="1600" i="1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i="1" dirty="0" err="1" smtClean="0">
                <a:solidFill>
                  <a:prstClr val="black"/>
                </a:solidFill>
              </a:rPr>
              <a:t>Matsuba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et al. </a:t>
            </a:r>
            <a:r>
              <a:rPr lang="en-US" sz="1600" i="1" dirty="0" smtClean="0">
                <a:solidFill>
                  <a:prstClr val="black"/>
                </a:solidFill>
              </a:rPr>
              <a:t>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i="1" dirty="0" smtClean="0"/>
              <a:t>Sharp &amp; </a:t>
            </a:r>
            <a:r>
              <a:rPr lang="en-US" sz="1600" i="1" dirty="0" err="1" smtClean="0">
                <a:solidFill>
                  <a:prstClr val="black"/>
                </a:solidFill>
              </a:rPr>
              <a:t>Agrawal</a:t>
            </a:r>
            <a:r>
              <a:rPr lang="en-US" sz="1600" i="1" dirty="0" smtClean="0">
                <a:solidFill>
                  <a:prstClr val="black"/>
                </a:solidFill>
              </a:rPr>
              <a:t> 2012</a:t>
            </a:r>
            <a:endParaRPr lang="en-US" sz="1600" i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Reviewed </a:t>
            </a:r>
            <a:r>
              <a:rPr lang="en-US" sz="1600" i="1" dirty="0">
                <a:solidFill>
                  <a:prstClr val="black"/>
                </a:solidFill>
              </a:rPr>
              <a:t>by Foster 2007; </a:t>
            </a:r>
            <a:r>
              <a:rPr lang="en-US" sz="1600" i="1" dirty="0" err="1">
                <a:solidFill>
                  <a:prstClr val="black"/>
                </a:solidFill>
              </a:rPr>
              <a:t>Galhardo</a:t>
            </a:r>
            <a:r>
              <a:rPr lang="en-US" sz="1600" i="1" dirty="0">
                <a:solidFill>
                  <a:prstClr val="black"/>
                </a:solidFill>
              </a:rPr>
              <a:t> et al. 2007; Rosenberg et al. </a:t>
            </a:r>
            <a:r>
              <a:rPr lang="en-US" sz="1600" i="1" dirty="0" smtClean="0">
                <a:solidFill>
                  <a:prstClr val="black"/>
                </a:solidFill>
              </a:rPr>
              <a:t>2012; Poole 2012</a:t>
            </a:r>
            <a:endParaRPr lang="he-IL" sz="1600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</a:t>
            </a:r>
            <a:r>
              <a:rPr lang="en-US" sz="2400" i="1" dirty="0" smtClean="0"/>
              <a:t>Dawson 1998</a:t>
            </a:r>
            <a:r>
              <a:rPr lang="en-US" sz="2400" dirty="0" smtClean="0"/>
              <a:t>)</a:t>
            </a:r>
          </a:p>
          <a:p>
            <a:pPr lvl="1" algn="l" rtl="0"/>
            <a:r>
              <a:rPr lang="en-US" sz="2400" dirty="0" smtClean="0"/>
              <a:t>Drift barrier hypothesis (</a:t>
            </a:r>
            <a:r>
              <a:rPr lang="en-US" sz="2400" i="1" dirty="0" smtClean="0"/>
              <a:t>Lynch 2010, 2011)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i="1" dirty="0" smtClean="0"/>
              <a:t>MacLean </a:t>
            </a:r>
            <a:r>
              <a:rPr lang="en-US" i="1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1502</TotalTime>
  <Words>1154</Words>
  <Application>Microsoft Office PowerPoint</Application>
  <PresentationFormat>On-screen Show (4:3)</PresentationFormat>
  <Paragraphs>297</Paragraphs>
  <Slides>29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Evolution of Stress-Induced Mutation</vt:lpstr>
      <vt:lpstr>Deterministic model</vt:lpstr>
      <vt:lpstr>Results</vt:lpstr>
      <vt:lpstr>Stochastic model</vt:lpstr>
      <vt:lpstr>Competitions Summary</vt:lpstr>
      <vt:lpstr>Evolution of Stress-Induced Mutation</vt:lpstr>
      <vt:lpstr>Smooth Fitness Landscape</vt:lpstr>
      <vt:lpstr>Rugged Fitness Landscape</vt:lpstr>
      <vt:lpstr>Adaptation on Fitness Landscapes</vt:lpstr>
      <vt:lpstr>Crossing the adaptive valley</vt:lpstr>
      <vt:lpstr>Stress-induced mutation on rugged landscapes</vt:lpstr>
      <vt:lpstr>Mutational load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during waiting time</vt:lpstr>
      <vt:lpstr>Competition during waiting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45</cp:revision>
  <dcterms:created xsi:type="dcterms:W3CDTF">2013-03-10T12:34:40Z</dcterms:created>
  <dcterms:modified xsi:type="dcterms:W3CDTF">2013-03-14T12:36:28Z</dcterms:modified>
</cp:coreProperties>
</file>